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7" r:id="rId2"/>
    <p:sldId id="267" r:id="rId3"/>
    <p:sldId id="292" r:id="rId4"/>
    <p:sldId id="291" r:id="rId5"/>
    <p:sldId id="284" r:id="rId6"/>
    <p:sldId id="282" r:id="rId7"/>
    <p:sldId id="277" r:id="rId8"/>
    <p:sldId id="283" r:id="rId9"/>
    <p:sldId id="268" r:id="rId10"/>
    <p:sldId id="278" r:id="rId11"/>
    <p:sldId id="279" r:id="rId12"/>
    <p:sldId id="280" r:id="rId13"/>
    <p:sldId id="281" r:id="rId14"/>
    <p:sldId id="272" r:id="rId15"/>
    <p:sldId id="266" r:id="rId16"/>
    <p:sldId id="273" r:id="rId17"/>
    <p:sldId id="276" r:id="rId18"/>
    <p:sldId id="285" r:id="rId19"/>
    <p:sldId id="289" r:id="rId20"/>
    <p:sldId id="286" r:id="rId21"/>
    <p:sldId id="290" r:id="rId22"/>
    <p:sldId id="270" r:id="rId23"/>
    <p:sldId id="27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vi cobb" initials="lc" lastIdx="2" clrIdx="0">
    <p:extLst>
      <p:ext uri="{19B8F6BF-5375-455C-9EA6-DF929625EA0E}">
        <p15:presenceInfo xmlns:p15="http://schemas.microsoft.com/office/powerpoint/2012/main" userId="10049efd7c5a3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9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6" autoAdjust="0"/>
    <p:restoredTop sz="94660"/>
  </p:normalViewPr>
  <p:slideViewPr>
    <p:cSldViewPr>
      <p:cViewPr varScale="1">
        <p:scale>
          <a:sx n="55" d="100"/>
          <a:sy n="55" d="100"/>
        </p:scale>
        <p:origin x="624" y="53"/>
      </p:cViewPr>
      <p:guideLst/>
    </p:cSldViewPr>
  </p:slideViewPr>
  <p:notesTextViewPr>
    <p:cViewPr>
      <p:scale>
        <a:sx n="1" d="1"/>
        <a:sy n="1" d="1"/>
      </p:scale>
      <p:origin x="0" y="0"/>
    </p:cViewPr>
  </p:notesTextViewPr>
  <p:notesViewPr>
    <p:cSldViewPr>
      <p:cViewPr varScale="1">
        <p:scale>
          <a:sx n="95" d="100"/>
          <a:sy n="95" d="100"/>
        </p:scale>
        <p:origin x="69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DE8356-FFDA-4E74-B804-79023C7DD259}" type="datetimeFigureOut">
              <a:rPr lang="en-US" smtClean="0"/>
              <a:t>4/14/2026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CB32D8-F2D2-4D01-80A9-88F3B128AE75}" type="slidenum">
              <a:rPr lang="en-US" smtClean="0"/>
              <a:t>‹#›</a:t>
            </a:fld>
            <a:endParaRPr lang="en-US" dirty="0"/>
          </a:p>
        </p:txBody>
      </p:sp>
    </p:spTree>
    <p:extLst>
      <p:ext uri="{BB962C8B-B14F-4D97-AF65-F5344CB8AC3E}">
        <p14:creationId xmlns:p14="http://schemas.microsoft.com/office/powerpoint/2010/main" val="2190847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3DDCE7-616C-4285-A468-7301F171BC93}" type="datetimeFigureOut">
              <a:rPr lang="en-US" smtClean="0"/>
              <a:t>4/14/2026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C1D8F7-2BDD-4C56-98AF-2E212EF349F3}" type="slidenum">
              <a:rPr lang="en-US" smtClean="0"/>
              <a:t>‹#›</a:t>
            </a:fld>
            <a:endParaRPr lang="en-US" dirty="0"/>
          </a:p>
        </p:txBody>
      </p:sp>
    </p:spTree>
    <p:extLst>
      <p:ext uri="{BB962C8B-B14F-4D97-AF65-F5344CB8AC3E}">
        <p14:creationId xmlns:p14="http://schemas.microsoft.com/office/powerpoint/2010/main" val="2107619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38800" y="304801"/>
            <a:ext cx="5486400" cy="2514599"/>
          </a:xfrm>
        </p:spPr>
        <p:txBody>
          <a:bodyPr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5638800" y="2895600"/>
            <a:ext cx="5486400" cy="914400"/>
          </a:xfrm>
        </p:spPr>
        <p:txBody>
          <a:bodyPr/>
          <a:lstStyle>
            <a:lvl1pPr marL="0" indent="0" algn="l">
              <a:spcBef>
                <a:spcPts val="1200"/>
              </a:spcBef>
              <a:buNone/>
              <a:defRPr sz="2400">
                <a:solidFill>
                  <a:schemeClr val="bg2">
                    <a:lumMod val="25000"/>
                    <a:lumOff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2053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62EC29-B8C5-4C7A-B6DA-418494D5CB21}" type="datetimeFigureOut">
              <a:rPr lang="en-US" smtClean="0"/>
              <a:t>4/14/2026</a:t>
            </a:fld>
            <a:endParaRPr lang="en-US" dirty="0"/>
          </a:p>
        </p:txBody>
      </p:sp>
      <p:sp>
        <p:nvSpPr>
          <p:cNvPr id="6" name="Slide Number Placeholder 5"/>
          <p:cNvSpPr>
            <a:spLocks noGrp="1"/>
          </p:cNvSpPr>
          <p:nvPr>
            <p:ph type="sldNum" sz="quarter" idx="12"/>
          </p:nvPr>
        </p:nvSpPr>
        <p:spPr/>
        <p:txBody>
          <a:bodyPr/>
          <a:lstStyle/>
          <a:p>
            <a:fld id="{F9043838-BFF5-400C-B067-3DF4A5F395D6}" type="slidenum">
              <a:rPr lang="en-US" smtClean="0"/>
              <a:t>‹#›</a:t>
            </a:fld>
            <a:endParaRPr lang="en-US" dirty="0"/>
          </a:p>
        </p:txBody>
      </p:sp>
    </p:spTree>
    <p:extLst>
      <p:ext uri="{BB962C8B-B14F-4D97-AF65-F5344CB8AC3E}">
        <p14:creationId xmlns:p14="http://schemas.microsoft.com/office/powerpoint/2010/main" val="317451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365125"/>
            <a:ext cx="1828800" cy="5654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65125"/>
            <a:ext cx="8001000" cy="5654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62EC29-B8C5-4C7A-B6DA-418494D5CB21}" type="datetimeFigureOut">
              <a:rPr lang="en-US" smtClean="0"/>
              <a:t>4/14/2026</a:t>
            </a:fld>
            <a:endParaRPr lang="en-US" dirty="0"/>
          </a:p>
        </p:txBody>
      </p:sp>
      <p:sp>
        <p:nvSpPr>
          <p:cNvPr id="6" name="Slide Number Placeholder 5"/>
          <p:cNvSpPr>
            <a:spLocks noGrp="1"/>
          </p:cNvSpPr>
          <p:nvPr>
            <p:ph type="sldNum" sz="quarter" idx="12"/>
          </p:nvPr>
        </p:nvSpPr>
        <p:spPr/>
        <p:txBody>
          <a:bodyPr/>
          <a:lstStyle/>
          <a:p>
            <a:fld id="{F9043838-BFF5-400C-B067-3DF4A5F395D6}" type="slidenum">
              <a:rPr lang="en-US" smtClean="0"/>
              <a:t>‹#›</a:t>
            </a:fld>
            <a:endParaRPr lang="en-US" dirty="0"/>
          </a:p>
        </p:txBody>
      </p:sp>
    </p:spTree>
    <p:extLst>
      <p:ext uri="{BB962C8B-B14F-4D97-AF65-F5344CB8AC3E}">
        <p14:creationId xmlns:p14="http://schemas.microsoft.com/office/powerpoint/2010/main" val="44737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62EC29-B8C5-4C7A-B6DA-418494D5CB21}" type="datetimeFigureOut">
              <a:rPr lang="en-US" smtClean="0"/>
              <a:t>4/14/2026</a:t>
            </a:fld>
            <a:endParaRPr lang="en-US" dirty="0"/>
          </a:p>
        </p:txBody>
      </p:sp>
      <p:sp>
        <p:nvSpPr>
          <p:cNvPr id="6" name="Slide Number Placeholder 5"/>
          <p:cNvSpPr>
            <a:spLocks noGrp="1"/>
          </p:cNvSpPr>
          <p:nvPr>
            <p:ph type="sldNum" sz="quarter" idx="12"/>
          </p:nvPr>
        </p:nvSpPr>
        <p:spPr/>
        <p:txBody>
          <a:bodyPr/>
          <a:lstStyle/>
          <a:p>
            <a:fld id="{F9043838-BFF5-400C-B067-3DF4A5F395D6}" type="slidenum">
              <a:rPr lang="en-US" smtClean="0"/>
              <a:t>‹#›</a:t>
            </a:fld>
            <a:endParaRPr lang="en-US" dirty="0"/>
          </a:p>
        </p:txBody>
      </p:sp>
    </p:spTree>
    <p:extLst>
      <p:ext uri="{BB962C8B-B14F-4D97-AF65-F5344CB8AC3E}">
        <p14:creationId xmlns:p14="http://schemas.microsoft.com/office/powerpoint/2010/main" val="327300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0450" y="1676401"/>
            <a:ext cx="10058400" cy="1752600"/>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1060450" y="3581400"/>
            <a:ext cx="10058400" cy="1143000"/>
          </a:xfrm>
        </p:spPr>
        <p:txBody>
          <a:bodyPr/>
          <a:lstStyle>
            <a:lvl1pPr marL="0" indent="0">
              <a:spcBef>
                <a:spcPts val="1200"/>
              </a:spcBef>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62EC29-B8C5-4C7A-B6DA-418494D5CB21}" type="datetimeFigureOut">
              <a:rPr lang="en-US" smtClean="0"/>
              <a:t>4/14/2026</a:t>
            </a:fld>
            <a:endParaRPr lang="en-US" dirty="0"/>
          </a:p>
        </p:txBody>
      </p:sp>
      <p:sp>
        <p:nvSpPr>
          <p:cNvPr id="6" name="Slide Number Placeholder 5"/>
          <p:cNvSpPr>
            <a:spLocks noGrp="1"/>
          </p:cNvSpPr>
          <p:nvPr>
            <p:ph type="sldNum" sz="quarter" idx="12"/>
          </p:nvPr>
        </p:nvSpPr>
        <p:spPr/>
        <p:txBody>
          <a:bodyPr/>
          <a:lstStyle/>
          <a:p>
            <a:fld id="{F9043838-BFF5-400C-B067-3DF4A5F395D6}" type="slidenum">
              <a:rPr lang="en-US" smtClean="0"/>
              <a:t>‹#›</a:t>
            </a:fld>
            <a:endParaRPr lang="en-US" dirty="0"/>
          </a:p>
        </p:txBody>
      </p:sp>
    </p:spTree>
    <p:extLst>
      <p:ext uri="{BB962C8B-B14F-4D97-AF65-F5344CB8AC3E}">
        <p14:creationId xmlns:p14="http://schemas.microsoft.com/office/powerpoint/2010/main" val="41566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1"/>
            <a:ext cx="484632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8880" y="1676401"/>
            <a:ext cx="484632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62EC29-B8C5-4C7A-B6DA-418494D5CB21}" type="datetimeFigureOut">
              <a:rPr lang="en-US" smtClean="0"/>
              <a:t>4/14/2026</a:t>
            </a:fld>
            <a:endParaRPr lang="en-US" dirty="0"/>
          </a:p>
        </p:txBody>
      </p:sp>
      <p:sp>
        <p:nvSpPr>
          <p:cNvPr id="7" name="Slide Number Placeholder 6"/>
          <p:cNvSpPr>
            <a:spLocks noGrp="1"/>
          </p:cNvSpPr>
          <p:nvPr>
            <p:ph type="sldNum" sz="quarter" idx="12"/>
          </p:nvPr>
        </p:nvSpPr>
        <p:spPr/>
        <p:txBody>
          <a:bodyPr/>
          <a:lstStyle/>
          <a:p>
            <a:fld id="{F9043838-BFF5-400C-B067-3DF4A5F395D6}" type="slidenum">
              <a:rPr lang="en-US" smtClean="0"/>
              <a:t>‹#›</a:t>
            </a:fld>
            <a:endParaRPr lang="en-US" dirty="0"/>
          </a:p>
        </p:txBody>
      </p:sp>
    </p:spTree>
    <p:extLst>
      <p:ext uri="{BB962C8B-B14F-4D97-AF65-F5344CB8AC3E}">
        <p14:creationId xmlns:p14="http://schemas.microsoft.com/office/powerpoint/2010/main" val="339025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1681163"/>
            <a:ext cx="4846320" cy="823912"/>
          </a:xfrm>
        </p:spPr>
        <p:txBody>
          <a:bodyPr anchor="ctr"/>
          <a:lstStyle>
            <a:lvl1pPr marL="0" indent="0">
              <a:buNone/>
              <a:defRPr sz="2400" b="0">
                <a:solidFill>
                  <a:schemeClr val="bg2">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505075"/>
            <a:ext cx="4846320" cy="351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8880" y="1681163"/>
            <a:ext cx="4846320" cy="823912"/>
          </a:xfrm>
        </p:spPr>
        <p:txBody>
          <a:bodyPr anchor="ctr"/>
          <a:lstStyle>
            <a:lvl1pPr marL="0" indent="0">
              <a:buNone/>
              <a:defRPr sz="2400" b="0">
                <a:solidFill>
                  <a:schemeClr val="bg2">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505075"/>
            <a:ext cx="4846320" cy="351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762EC29-B8C5-4C7A-B6DA-418494D5CB21}" type="datetimeFigureOut">
              <a:rPr lang="en-US" smtClean="0"/>
              <a:t>4/14/2026</a:t>
            </a:fld>
            <a:endParaRPr lang="en-US" dirty="0"/>
          </a:p>
        </p:txBody>
      </p:sp>
      <p:sp>
        <p:nvSpPr>
          <p:cNvPr id="9" name="Slide Number Placeholder 8"/>
          <p:cNvSpPr>
            <a:spLocks noGrp="1"/>
          </p:cNvSpPr>
          <p:nvPr>
            <p:ph type="sldNum" sz="quarter" idx="12"/>
          </p:nvPr>
        </p:nvSpPr>
        <p:spPr/>
        <p:txBody>
          <a:bodyPr/>
          <a:lstStyle/>
          <a:p>
            <a:fld id="{F9043838-BFF5-400C-B067-3DF4A5F395D6}" type="slidenum">
              <a:rPr lang="en-US" smtClean="0"/>
              <a:t>‹#›</a:t>
            </a:fld>
            <a:endParaRPr lang="en-US" dirty="0"/>
          </a:p>
        </p:txBody>
      </p:sp>
    </p:spTree>
    <p:extLst>
      <p:ext uri="{BB962C8B-B14F-4D97-AF65-F5344CB8AC3E}">
        <p14:creationId xmlns:p14="http://schemas.microsoft.com/office/powerpoint/2010/main" val="69242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762EC29-B8C5-4C7A-B6DA-418494D5CB21}" type="datetimeFigureOut">
              <a:rPr lang="en-US" smtClean="0"/>
              <a:t>4/14/2026</a:t>
            </a:fld>
            <a:endParaRPr lang="en-US" dirty="0"/>
          </a:p>
        </p:txBody>
      </p:sp>
      <p:sp>
        <p:nvSpPr>
          <p:cNvPr id="5" name="Slide Number Placeholder 4"/>
          <p:cNvSpPr>
            <a:spLocks noGrp="1"/>
          </p:cNvSpPr>
          <p:nvPr>
            <p:ph type="sldNum" sz="quarter" idx="12"/>
          </p:nvPr>
        </p:nvSpPr>
        <p:spPr/>
        <p:txBody>
          <a:bodyPr/>
          <a:lstStyle/>
          <a:p>
            <a:fld id="{F9043838-BFF5-400C-B067-3DF4A5F395D6}" type="slidenum">
              <a:rPr lang="en-US" smtClean="0"/>
              <a:t>‹#›</a:t>
            </a:fld>
            <a:endParaRPr lang="en-US" dirty="0"/>
          </a:p>
        </p:txBody>
      </p:sp>
    </p:spTree>
    <p:extLst>
      <p:ext uri="{BB962C8B-B14F-4D97-AF65-F5344CB8AC3E}">
        <p14:creationId xmlns:p14="http://schemas.microsoft.com/office/powerpoint/2010/main" val="381093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3762EC29-B8C5-4C7A-B6DA-418494D5CB21}" type="datetimeFigureOut">
              <a:rPr lang="en-US" smtClean="0"/>
              <a:t>4/14/2026</a:t>
            </a:fld>
            <a:endParaRPr lang="en-US" dirty="0"/>
          </a:p>
        </p:txBody>
      </p:sp>
      <p:sp>
        <p:nvSpPr>
          <p:cNvPr id="4" name="Slide Number Placeholder 3"/>
          <p:cNvSpPr>
            <a:spLocks noGrp="1"/>
          </p:cNvSpPr>
          <p:nvPr>
            <p:ph type="sldNum" sz="quarter" idx="12"/>
          </p:nvPr>
        </p:nvSpPr>
        <p:spPr/>
        <p:txBody>
          <a:bodyPr/>
          <a:lstStyle/>
          <a:p>
            <a:fld id="{F9043838-BFF5-400C-B067-3DF4A5F395D6}" type="slidenum">
              <a:rPr lang="en-US" smtClean="0"/>
              <a:t>‹#›</a:t>
            </a:fld>
            <a:endParaRPr lang="en-US" dirty="0"/>
          </a:p>
        </p:txBody>
      </p:sp>
    </p:spTree>
    <p:extLst>
      <p:ext uri="{BB962C8B-B14F-4D97-AF65-F5344CB8AC3E}">
        <p14:creationId xmlns:p14="http://schemas.microsoft.com/office/powerpoint/2010/main" val="235120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74676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924800" y="838200"/>
            <a:ext cx="3657600" cy="2133600"/>
          </a:xfrm>
        </p:spPr>
        <p:txBody>
          <a:bodyPr anchor="b">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609600" y="838200"/>
            <a:ext cx="6172200" cy="5181601"/>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24802" y="3124200"/>
            <a:ext cx="3657600" cy="2895600"/>
          </a:xfrm>
        </p:spPr>
        <p:txBody>
          <a:bodyPr>
            <a:normAutofit/>
          </a:bodyPr>
          <a:lstStyle>
            <a:lvl1pPr marL="0" indent="0">
              <a:spcBef>
                <a:spcPts val="1200"/>
              </a:spcBef>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7959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0" y="838200"/>
            <a:ext cx="3657600" cy="2133600"/>
          </a:xfrm>
        </p:spPr>
        <p:txBody>
          <a:bodyPr anchor="b">
            <a:normAutofit/>
          </a:bodyPr>
          <a:lstStyle>
            <a:lvl1pPr>
              <a:defRPr sz="36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0" y="0"/>
            <a:ext cx="7239000" cy="6858000"/>
          </a:xfrm>
          <a:solidFill>
            <a:schemeClr val="bg1"/>
          </a:solidFill>
        </p:spPr>
        <p:txBody>
          <a:bodyPr tIns="36576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924801" y="3124200"/>
            <a:ext cx="3657600" cy="2895600"/>
          </a:xfrm>
        </p:spPr>
        <p:txBody>
          <a:bodyPr>
            <a:normAutofit/>
          </a:bodyPr>
          <a:lstStyle>
            <a:lvl1pPr marL="0" indent="0">
              <a:spcBef>
                <a:spcPts val="1200"/>
              </a:spcBef>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p:cNvSpPr/>
          <p:nvPr/>
        </p:nvSpPr>
        <p:spPr>
          <a:xfrm>
            <a:off x="7239000" y="0"/>
            <a:ext cx="2286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411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304800"/>
            <a:ext cx="10058400" cy="1143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66800" y="1676400"/>
            <a:ext cx="100584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070918" y="6392562"/>
            <a:ext cx="7082481" cy="180976"/>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Add a footer</a:t>
            </a:r>
          </a:p>
        </p:txBody>
      </p:sp>
      <p:sp>
        <p:nvSpPr>
          <p:cNvPr id="4" name="Date Placeholder 3"/>
          <p:cNvSpPr>
            <a:spLocks noGrp="1"/>
          </p:cNvSpPr>
          <p:nvPr>
            <p:ph type="dt" sz="half" idx="2"/>
          </p:nvPr>
        </p:nvSpPr>
        <p:spPr>
          <a:xfrm>
            <a:off x="8534400" y="6392562"/>
            <a:ext cx="1295400" cy="180976"/>
          </a:xfrm>
          <a:prstGeom prst="rect">
            <a:avLst/>
          </a:prstGeom>
        </p:spPr>
        <p:txBody>
          <a:bodyPr vert="horz" lIns="91440" tIns="45720" rIns="91440" bIns="45720" rtlCol="0" anchor="ctr"/>
          <a:lstStyle>
            <a:lvl1pPr algn="r">
              <a:defRPr sz="1100">
                <a:solidFill>
                  <a:schemeClr val="tx1">
                    <a:tint val="75000"/>
                  </a:schemeClr>
                </a:solidFill>
              </a:defRPr>
            </a:lvl1pPr>
          </a:lstStyle>
          <a:p>
            <a:fld id="{3762EC29-B8C5-4C7A-B6DA-418494D5CB21}" type="datetimeFigureOut">
              <a:rPr lang="en-US" smtClean="0"/>
              <a:pPr/>
              <a:t>4/14/2026</a:t>
            </a:fld>
            <a:endParaRPr lang="en-US" dirty="0"/>
          </a:p>
        </p:txBody>
      </p:sp>
      <p:sp>
        <p:nvSpPr>
          <p:cNvPr id="6" name="Slide Number Placeholder 5"/>
          <p:cNvSpPr>
            <a:spLocks noGrp="1"/>
          </p:cNvSpPr>
          <p:nvPr>
            <p:ph type="sldNum" sz="quarter" idx="4"/>
          </p:nvPr>
        </p:nvSpPr>
        <p:spPr>
          <a:xfrm>
            <a:off x="10058400" y="6392562"/>
            <a:ext cx="1066800" cy="180976"/>
          </a:xfrm>
          <a:prstGeom prst="rect">
            <a:avLst/>
          </a:prstGeom>
        </p:spPr>
        <p:txBody>
          <a:bodyPr vert="horz" lIns="91440" tIns="45720" rIns="91440" bIns="45720" rtlCol="0" anchor="ctr"/>
          <a:lstStyle>
            <a:lvl1pPr algn="r">
              <a:defRPr sz="1100">
                <a:solidFill>
                  <a:schemeClr val="tx1">
                    <a:tint val="75000"/>
                  </a:schemeClr>
                </a:solidFill>
              </a:defRPr>
            </a:lvl1pPr>
          </a:lstStyle>
          <a:p>
            <a:fld id="{F9043838-BFF5-400C-B067-3DF4A5F395D6}" type="slidenum">
              <a:rPr lang="en-US" smtClean="0"/>
              <a:pPr/>
              <a:t>‹#›</a:t>
            </a:fld>
            <a:endParaRPr lang="en-US" dirty="0"/>
          </a:p>
        </p:txBody>
      </p:sp>
    </p:spTree>
    <p:extLst>
      <p:ext uri="{BB962C8B-B14F-4D97-AF65-F5344CB8AC3E}">
        <p14:creationId xmlns:p14="http://schemas.microsoft.com/office/powerpoint/2010/main" val="256920951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12192000" cy="1981200"/>
          </a:xfrm>
        </p:spPr>
        <p:txBody>
          <a:bodyPr>
            <a:normAutofit/>
          </a:bodyPr>
          <a:lstStyle/>
          <a:p>
            <a:pPr algn="ctr"/>
            <a:r>
              <a:rPr lang="en-US" sz="4600" dirty="0">
                <a:solidFill>
                  <a:schemeClr val="accent3">
                    <a:lumMod val="20000"/>
                    <a:lumOff val="80000"/>
                  </a:schemeClr>
                </a:solidFill>
                <a:latin typeface="Blade Runner Movie Font" panose="00000400000000000000" pitchFamily="2" charset="0"/>
              </a:rPr>
              <a:t>Fundamental Training academy</a:t>
            </a:r>
            <a:br>
              <a:rPr lang="en-US" sz="4400" dirty="0">
                <a:solidFill>
                  <a:schemeClr val="accent3">
                    <a:lumMod val="20000"/>
                    <a:lumOff val="80000"/>
                  </a:schemeClr>
                </a:solidFill>
                <a:latin typeface="Blade Runner Movie Font" panose="00000400000000000000" pitchFamily="2" charset="0"/>
              </a:rPr>
            </a:br>
            <a:r>
              <a:rPr lang="en-US" sz="6600" dirty="0">
                <a:solidFill>
                  <a:schemeClr val="accent3">
                    <a:lumMod val="20000"/>
                    <a:lumOff val="80000"/>
                  </a:schemeClr>
                </a:solidFill>
                <a:latin typeface="Blade Runner Movie Font" panose="00000400000000000000" pitchFamily="2" charset="0"/>
              </a:rPr>
              <a:t>Fta</a:t>
            </a:r>
            <a:endParaRPr lang="en-US" sz="4400" dirty="0">
              <a:solidFill>
                <a:schemeClr val="accent3">
                  <a:lumMod val="20000"/>
                  <a:lumOff val="80000"/>
                </a:schemeClr>
              </a:solidFill>
              <a:latin typeface="Blade Runner Movie Font" panose="00000400000000000000" pitchFamily="2" charset="0"/>
            </a:endParaRPr>
          </a:p>
        </p:txBody>
      </p:sp>
      <p:sp>
        <p:nvSpPr>
          <p:cNvPr id="3" name="Subtitle 2"/>
          <p:cNvSpPr>
            <a:spLocks noGrp="1"/>
          </p:cNvSpPr>
          <p:nvPr>
            <p:ph type="subTitle" idx="1"/>
          </p:nvPr>
        </p:nvSpPr>
        <p:spPr>
          <a:xfrm>
            <a:off x="5257800" y="3124200"/>
            <a:ext cx="4343400" cy="914400"/>
          </a:xfrm>
        </p:spPr>
        <p:txBody>
          <a:bodyPr>
            <a:normAutofit/>
          </a:bodyPr>
          <a:lstStyle/>
          <a:p>
            <a:r>
              <a:rPr lang="en-US" sz="3600" dirty="0">
                <a:solidFill>
                  <a:schemeClr val="accent3">
                    <a:lumMod val="20000"/>
                    <a:lumOff val="80000"/>
                  </a:schemeClr>
                </a:solidFill>
              </a:rPr>
              <a:t>“More than a game.”</a:t>
            </a:r>
          </a:p>
        </p:txBody>
      </p:sp>
    </p:spTree>
    <p:extLst>
      <p:ext uri="{BB962C8B-B14F-4D97-AF65-F5344CB8AC3E}">
        <p14:creationId xmlns:p14="http://schemas.microsoft.com/office/powerpoint/2010/main" val="5760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25940"/>
            <a:ext cx="9601201" cy="914399"/>
          </a:xfrm>
        </p:spPr>
        <p:txBody>
          <a:bodyPr>
            <a:normAutofit/>
          </a:bodyPr>
          <a:lstStyle/>
          <a:p>
            <a:r>
              <a:rPr lang="en-US" dirty="0">
                <a:solidFill>
                  <a:schemeClr val="accent3">
                    <a:lumMod val="20000"/>
                    <a:lumOff val="80000"/>
                  </a:schemeClr>
                </a:solidFill>
              </a:rPr>
              <a:t>FTA National</a:t>
            </a:r>
          </a:p>
        </p:txBody>
      </p:sp>
      <p:sp>
        <p:nvSpPr>
          <p:cNvPr id="12" name="Text Placeholder 7">
            <a:extLst>
              <a:ext uri="{FF2B5EF4-FFF2-40B4-BE49-F238E27FC236}">
                <a16:creationId xmlns:a16="http://schemas.microsoft.com/office/drawing/2014/main" id="{9802034E-C11F-40A2-AE00-FEA5A17A5BC7}"/>
              </a:ext>
            </a:extLst>
          </p:cNvPr>
          <p:cNvSpPr txBox="1">
            <a:spLocks/>
          </p:cNvSpPr>
          <p:nvPr/>
        </p:nvSpPr>
        <p:spPr>
          <a:xfrm>
            <a:off x="3276600" y="6400800"/>
            <a:ext cx="5715000" cy="45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accent3">
                    <a:lumMod val="20000"/>
                    <a:lumOff val="80000"/>
                  </a:schemeClr>
                </a:solidFill>
              </a:rPr>
              <a:t>West Orange High School in Chicago, IL</a:t>
            </a:r>
          </a:p>
        </p:txBody>
      </p:sp>
      <p:sp>
        <p:nvSpPr>
          <p:cNvPr id="14" name="Text Placeholder 7">
            <a:extLst>
              <a:ext uri="{FF2B5EF4-FFF2-40B4-BE49-F238E27FC236}">
                <a16:creationId xmlns:a16="http://schemas.microsoft.com/office/drawing/2014/main" id="{7038EF6E-9D15-4324-A276-68A3E59019A5}"/>
              </a:ext>
            </a:extLst>
          </p:cNvPr>
          <p:cNvSpPr txBox="1">
            <a:spLocks/>
          </p:cNvSpPr>
          <p:nvPr/>
        </p:nvSpPr>
        <p:spPr>
          <a:xfrm>
            <a:off x="3429001" y="3101897"/>
            <a:ext cx="4953000" cy="45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accent3">
                    <a:lumMod val="20000"/>
                    <a:lumOff val="80000"/>
                  </a:schemeClr>
                </a:solidFill>
              </a:rPr>
              <a:t>Poinciana High School - Osceola, FL  </a:t>
            </a:r>
          </a:p>
        </p:txBody>
      </p:sp>
      <p:pic>
        <p:nvPicPr>
          <p:cNvPr id="3" name="Picture 2">
            <a:extLst>
              <a:ext uri="{FF2B5EF4-FFF2-40B4-BE49-F238E27FC236}">
                <a16:creationId xmlns:a16="http://schemas.microsoft.com/office/drawing/2014/main" id="{B64556C3-C930-41FA-A970-4ECE20944B7E}"/>
              </a:ext>
            </a:extLst>
          </p:cNvPr>
          <p:cNvPicPr>
            <a:picLocks noChangeAspect="1"/>
          </p:cNvPicPr>
          <p:nvPr/>
        </p:nvPicPr>
        <p:blipFill>
          <a:blip r:embed="rId2"/>
          <a:stretch>
            <a:fillRect/>
          </a:stretch>
        </p:blipFill>
        <p:spPr>
          <a:xfrm>
            <a:off x="3429000" y="3619701"/>
            <a:ext cx="5161611" cy="2714625"/>
          </a:xfrm>
          <a:prstGeom prst="rect">
            <a:avLst/>
          </a:prstGeom>
        </p:spPr>
      </p:pic>
      <p:pic>
        <p:nvPicPr>
          <p:cNvPr id="4" name="Picture 3">
            <a:extLst>
              <a:ext uri="{FF2B5EF4-FFF2-40B4-BE49-F238E27FC236}">
                <a16:creationId xmlns:a16="http://schemas.microsoft.com/office/drawing/2014/main" id="{2D8A4F4F-0B24-499F-B87F-C691BD82FAD9}"/>
              </a:ext>
            </a:extLst>
          </p:cNvPr>
          <p:cNvPicPr>
            <a:picLocks noChangeAspect="1"/>
          </p:cNvPicPr>
          <p:nvPr/>
        </p:nvPicPr>
        <p:blipFill>
          <a:blip r:embed="rId3"/>
          <a:stretch>
            <a:fillRect/>
          </a:stretch>
        </p:blipFill>
        <p:spPr>
          <a:xfrm>
            <a:off x="685801" y="3619702"/>
            <a:ext cx="2590800" cy="2752992"/>
          </a:xfrm>
          <a:prstGeom prst="rect">
            <a:avLst/>
          </a:prstGeom>
        </p:spPr>
      </p:pic>
      <p:pic>
        <p:nvPicPr>
          <p:cNvPr id="6" name="Picture 5">
            <a:extLst>
              <a:ext uri="{FF2B5EF4-FFF2-40B4-BE49-F238E27FC236}">
                <a16:creationId xmlns:a16="http://schemas.microsoft.com/office/drawing/2014/main" id="{E6187EEE-6965-4E4F-AE88-D607C73A73B2}"/>
              </a:ext>
            </a:extLst>
          </p:cNvPr>
          <p:cNvPicPr>
            <a:picLocks noChangeAspect="1"/>
          </p:cNvPicPr>
          <p:nvPr/>
        </p:nvPicPr>
        <p:blipFill>
          <a:blip r:embed="rId4"/>
          <a:stretch>
            <a:fillRect/>
          </a:stretch>
        </p:blipFill>
        <p:spPr>
          <a:xfrm>
            <a:off x="8794828" y="3611594"/>
            <a:ext cx="2891557" cy="2714626"/>
          </a:xfrm>
          <a:prstGeom prst="rect">
            <a:avLst/>
          </a:prstGeom>
        </p:spPr>
      </p:pic>
      <p:pic>
        <p:nvPicPr>
          <p:cNvPr id="7" name="Picture 6">
            <a:extLst>
              <a:ext uri="{FF2B5EF4-FFF2-40B4-BE49-F238E27FC236}">
                <a16:creationId xmlns:a16="http://schemas.microsoft.com/office/drawing/2014/main" id="{5736A62B-881D-4AE8-9270-4EC49957F318}"/>
              </a:ext>
            </a:extLst>
          </p:cNvPr>
          <p:cNvPicPr>
            <a:picLocks noChangeAspect="1"/>
          </p:cNvPicPr>
          <p:nvPr/>
        </p:nvPicPr>
        <p:blipFill>
          <a:blip r:embed="rId5"/>
          <a:stretch>
            <a:fillRect/>
          </a:stretch>
        </p:blipFill>
        <p:spPr>
          <a:xfrm>
            <a:off x="8937802" y="930052"/>
            <a:ext cx="3177998" cy="2138339"/>
          </a:xfrm>
          <a:prstGeom prst="rect">
            <a:avLst/>
          </a:prstGeom>
        </p:spPr>
      </p:pic>
      <p:pic>
        <p:nvPicPr>
          <p:cNvPr id="9" name="Picture 8">
            <a:extLst>
              <a:ext uri="{FF2B5EF4-FFF2-40B4-BE49-F238E27FC236}">
                <a16:creationId xmlns:a16="http://schemas.microsoft.com/office/drawing/2014/main" id="{C6881871-7A21-4782-A464-B80EC07B0239}"/>
              </a:ext>
            </a:extLst>
          </p:cNvPr>
          <p:cNvPicPr>
            <a:picLocks noChangeAspect="1"/>
          </p:cNvPicPr>
          <p:nvPr/>
        </p:nvPicPr>
        <p:blipFill>
          <a:blip r:embed="rId6"/>
          <a:stretch>
            <a:fillRect/>
          </a:stretch>
        </p:blipFill>
        <p:spPr>
          <a:xfrm>
            <a:off x="90467" y="940338"/>
            <a:ext cx="3306704" cy="2228581"/>
          </a:xfrm>
          <a:prstGeom prst="rect">
            <a:avLst/>
          </a:prstGeom>
        </p:spPr>
      </p:pic>
      <p:pic>
        <p:nvPicPr>
          <p:cNvPr id="10" name="Picture 9">
            <a:extLst>
              <a:ext uri="{FF2B5EF4-FFF2-40B4-BE49-F238E27FC236}">
                <a16:creationId xmlns:a16="http://schemas.microsoft.com/office/drawing/2014/main" id="{89A452EF-B4FD-42DF-AC00-C65449FFC7DA}"/>
              </a:ext>
            </a:extLst>
          </p:cNvPr>
          <p:cNvPicPr>
            <a:picLocks noChangeAspect="1"/>
          </p:cNvPicPr>
          <p:nvPr/>
        </p:nvPicPr>
        <p:blipFill>
          <a:blip r:embed="rId7"/>
          <a:stretch>
            <a:fillRect/>
          </a:stretch>
        </p:blipFill>
        <p:spPr>
          <a:xfrm>
            <a:off x="3483982" y="930052"/>
            <a:ext cx="2535818" cy="2199681"/>
          </a:xfrm>
          <a:prstGeom prst="rect">
            <a:avLst/>
          </a:prstGeom>
        </p:spPr>
      </p:pic>
      <p:pic>
        <p:nvPicPr>
          <p:cNvPr id="11" name="Picture 10">
            <a:extLst>
              <a:ext uri="{FF2B5EF4-FFF2-40B4-BE49-F238E27FC236}">
                <a16:creationId xmlns:a16="http://schemas.microsoft.com/office/drawing/2014/main" id="{826CCC0A-DF13-459B-B696-B421E5C76203}"/>
              </a:ext>
            </a:extLst>
          </p:cNvPr>
          <p:cNvPicPr>
            <a:picLocks noChangeAspect="1"/>
          </p:cNvPicPr>
          <p:nvPr/>
        </p:nvPicPr>
        <p:blipFill>
          <a:blip r:embed="rId8"/>
          <a:stretch>
            <a:fillRect/>
          </a:stretch>
        </p:blipFill>
        <p:spPr>
          <a:xfrm>
            <a:off x="6095999" y="930052"/>
            <a:ext cx="2743201" cy="2138339"/>
          </a:xfrm>
          <a:prstGeom prst="rect">
            <a:avLst/>
          </a:prstGeom>
        </p:spPr>
      </p:pic>
    </p:spTree>
    <p:extLst>
      <p:ext uri="{BB962C8B-B14F-4D97-AF65-F5344CB8AC3E}">
        <p14:creationId xmlns:p14="http://schemas.microsoft.com/office/powerpoint/2010/main" val="172263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25940"/>
            <a:ext cx="9601201" cy="914399"/>
          </a:xfrm>
        </p:spPr>
        <p:txBody>
          <a:bodyPr>
            <a:normAutofit/>
          </a:bodyPr>
          <a:lstStyle/>
          <a:p>
            <a:r>
              <a:rPr lang="en-US" dirty="0">
                <a:solidFill>
                  <a:schemeClr val="accent3">
                    <a:lumMod val="20000"/>
                    <a:lumOff val="80000"/>
                  </a:schemeClr>
                </a:solidFill>
              </a:rPr>
              <a:t>FTA National</a:t>
            </a:r>
          </a:p>
        </p:txBody>
      </p:sp>
      <p:sp>
        <p:nvSpPr>
          <p:cNvPr id="8" name="Text Placeholder 7">
            <a:extLst>
              <a:ext uri="{FF2B5EF4-FFF2-40B4-BE49-F238E27FC236}">
                <a16:creationId xmlns:a16="http://schemas.microsoft.com/office/drawing/2014/main" id="{EAE2C6B8-AC65-463F-ACB6-F3E0A55EAA7F}"/>
              </a:ext>
            </a:extLst>
          </p:cNvPr>
          <p:cNvSpPr>
            <a:spLocks noGrp="1"/>
          </p:cNvSpPr>
          <p:nvPr>
            <p:ph type="body" idx="1"/>
          </p:nvPr>
        </p:nvSpPr>
        <p:spPr>
          <a:xfrm>
            <a:off x="1752600" y="3569068"/>
            <a:ext cx="4648200" cy="457200"/>
          </a:xfrm>
        </p:spPr>
        <p:txBody>
          <a:bodyPr>
            <a:normAutofit/>
          </a:bodyPr>
          <a:lstStyle/>
          <a:p>
            <a:r>
              <a:rPr lang="en-US" dirty="0">
                <a:solidFill>
                  <a:schemeClr val="accent3">
                    <a:lumMod val="20000"/>
                    <a:lumOff val="80000"/>
                  </a:schemeClr>
                </a:solidFill>
              </a:rPr>
              <a:t>Wekiva High School - Apopka, FL </a:t>
            </a:r>
          </a:p>
        </p:txBody>
      </p:sp>
      <p:sp>
        <p:nvSpPr>
          <p:cNvPr id="14" name="Text Placeholder 7">
            <a:extLst>
              <a:ext uri="{FF2B5EF4-FFF2-40B4-BE49-F238E27FC236}">
                <a16:creationId xmlns:a16="http://schemas.microsoft.com/office/drawing/2014/main" id="{7038EF6E-9D15-4324-A276-68A3E59019A5}"/>
              </a:ext>
            </a:extLst>
          </p:cNvPr>
          <p:cNvSpPr txBox="1">
            <a:spLocks/>
          </p:cNvSpPr>
          <p:nvPr/>
        </p:nvSpPr>
        <p:spPr>
          <a:xfrm>
            <a:off x="609600" y="6504070"/>
            <a:ext cx="7315200" cy="45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accent3">
                    <a:lumMod val="20000"/>
                    <a:lumOff val="80000"/>
                  </a:schemeClr>
                </a:solidFill>
              </a:rPr>
              <a:t>South West Middle School Career Day - Dr. Phillips, FL </a:t>
            </a:r>
          </a:p>
        </p:txBody>
      </p:sp>
      <p:pic>
        <p:nvPicPr>
          <p:cNvPr id="5" name="Picture 4">
            <a:extLst>
              <a:ext uri="{FF2B5EF4-FFF2-40B4-BE49-F238E27FC236}">
                <a16:creationId xmlns:a16="http://schemas.microsoft.com/office/drawing/2014/main" id="{CCC55E1E-B9D6-42D1-9F9A-CE2246B30805}"/>
              </a:ext>
            </a:extLst>
          </p:cNvPr>
          <p:cNvPicPr>
            <a:picLocks noChangeAspect="1"/>
          </p:cNvPicPr>
          <p:nvPr/>
        </p:nvPicPr>
        <p:blipFill>
          <a:blip r:embed="rId2"/>
          <a:stretch>
            <a:fillRect/>
          </a:stretch>
        </p:blipFill>
        <p:spPr>
          <a:xfrm>
            <a:off x="76200" y="4135823"/>
            <a:ext cx="3777617" cy="2341177"/>
          </a:xfrm>
          <a:prstGeom prst="rect">
            <a:avLst/>
          </a:prstGeom>
        </p:spPr>
      </p:pic>
      <p:pic>
        <p:nvPicPr>
          <p:cNvPr id="13" name="Picture 12">
            <a:extLst>
              <a:ext uri="{FF2B5EF4-FFF2-40B4-BE49-F238E27FC236}">
                <a16:creationId xmlns:a16="http://schemas.microsoft.com/office/drawing/2014/main" id="{AD3AC0FD-3D15-434F-95BB-7A8B1691E6F3}"/>
              </a:ext>
            </a:extLst>
          </p:cNvPr>
          <p:cNvPicPr>
            <a:picLocks noChangeAspect="1"/>
          </p:cNvPicPr>
          <p:nvPr/>
        </p:nvPicPr>
        <p:blipFill>
          <a:blip r:embed="rId3"/>
          <a:stretch>
            <a:fillRect/>
          </a:stretch>
        </p:blipFill>
        <p:spPr>
          <a:xfrm>
            <a:off x="3886200" y="4127830"/>
            <a:ext cx="4724400" cy="2349170"/>
          </a:xfrm>
          <a:prstGeom prst="rect">
            <a:avLst/>
          </a:prstGeom>
        </p:spPr>
      </p:pic>
      <p:pic>
        <p:nvPicPr>
          <p:cNvPr id="15" name="Picture 14">
            <a:extLst>
              <a:ext uri="{FF2B5EF4-FFF2-40B4-BE49-F238E27FC236}">
                <a16:creationId xmlns:a16="http://schemas.microsoft.com/office/drawing/2014/main" id="{AE2752B4-6B4F-43F4-B0EF-AAA5DF3AE9F6}"/>
              </a:ext>
            </a:extLst>
          </p:cNvPr>
          <p:cNvPicPr>
            <a:picLocks noChangeAspect="1"/>
          </p:cNvPicPr>
          <p:nvPr/>
        </p:nvPicPr>
        <p:blipFill>
          <a:blip r:embed="rId4"/>
          <a:stretch>
            <a:fillRect/>
          </a:stretch>
        </p:blipFill>
        <p:spPr>
          <a:xfrm>
            <a:off x="152400" y="990600"/>
            <a:ext cx="4648200" cy="2578468"/>
          </a:xfrm>
          <a:prstGeom prst="rect">
            <a:avLst/>
          </a:prstGeom>
        </p:spPr>
      </p:pic>
      <p:pic>
        <p:nvPicPr>
          <p:cNvPr id="16" name="Picture 15">
            <a:extLst>
              <a:ext uri="{FF2B5EF4-FFF2-40B4-BE49-F238E27FC236}">
                <a16:creationId xmlns:a16="http://schemas.microsoft.com/office/drawing/2014/main" id="{D8C1F296-574B-4DEF-836C-2715502D0CA2}"/>
              </a:ext>
            </a:extLst>
          </p:cNvPr>
          <p:cNvPicPr>
            <a:picLocks noChangeAspect="1"/>
          </p:cNvPicPr>
          <p:nvPr/>
        </p:nvPicPr>
        <p:blipFill>
          <a:blip r:embed="rId5"/>
          <a:stretch>
            <a:fillRect/>
          </a:stretch>
        </p:blipFill>
        <p:spPr>
          <a:xfrm>
            <a:off x="4863302" y="999701"/>
            <a:ext cx="2443204" cy="2560266"/>
          </a:xfrm>
          <a:prstGeom prst="rect">
            <a:avLst/>
          </a:prstGeom>
        </p:spPr>
      </p:pic>
      <p:sp>
        <p:nvSpPr>
          <p:cNvPr id="17" name="Text Placeholder 7">
            <a:extLst>
              <a:ext uri="{FF2B5EF4-FFF2-40B4-BE49-F238E27FC236}">
                <a16:creationId xmlns:a16="http://schemas.microsoft.com/office/drawing/2014/main" id="{A7762840-A83A-4CBB-BD9C-798211F082D6}"/>
              </a:ext>
            </a:extLst>
          </p:cNvPr>
          <p:cNvSpPr txBox="1">
            <a:spLocks/>
          </p:cNvSpPr>
          <p:nvPr/>
        </p:nvSpPr>
        <p:spPr>
          <a:xfrm>
            <a:off x="7434661" y="3460585"/>
            <a:ext cx="4637878" cy="546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accent3">
                    <a:lumMod val="20000"/>
                    <a:lumOff val="80000"/>
                  </a:schemeClr>
                </a:solidFill>
              </a:rPr>
              <a:t>Former NBA Champion Greg Kite &amp; College Coach Dennis Cox</a:t>
            </a:r>
          </a:p>
        </p:txBody>
      </p:sp>
      <p:pic>
        <p:nvPicPr>
          <p:cNvPr id="18" name="Picture 17">
            <a:extLst>
              <a:ext uri="{FF2B5EF4-FFF2-40B4-BE49-F238E27FC236}">
                <a16:creationId xmlns:a16="http://schemas.microsoft.com/office/drawing/2014/main" id="{8299C80D-1B34-4509-9B7C-02B3FD2908E7}"/>
              </a:ext>
            </a:extLst>
          </p:cNvPr>
          <p:cNvPicPr>
            <a:picLocks noChangeAspect="1"/>
          </p:cNvPicPr>
          <p:nvPr/>
        </p:nvPicPr>
        <p:blipFill>
          <a:blip r:embed="rId6"/>
          <a:stretch>
            <a:fillRect/>
          </a:stretch>
        </p:blipFill>
        <p:spPr>
          <a:xfrm>
            <a:off x="7630189" y="1013342"/>
            <a:ext cx="4002617" cy="2537524"/>
          </a:xfrm>
          <a:prstGeom prst="rect">
            <a:avLst/>
          </a:prstGeom>
        </p:spPr>
      </p:pic>
      <p:pic>
        <p:nvPicPr>
          <p:cNvPr id="19" name="Picture 18">
            <a:extLst>
              <a:ext uri="{FF2B5EF4-FFF2-40B4-BE49-F238E27FC236}">
                <a16:creationId xmlns:a16="http://schemas.microsoft.com/office/drawing/2014/main" id="{24B2DFB7-3458-42D9-9E35-1A6C2253EC18}"/>
              </a:ext>
            </a:extLst>
          </p:cNvPr>
          <p:cNvPicPr>
            <a:picLocks noChangeAspect="1"/>
          </p:cNvPicPr>
          <p:nvPr/>
        </p:nvPicPr>
        <p:blipFill>
          <a:blip r:embed="rId7"/>
          <a:stretch>
            <a:fillRect/>
          </a:stretch>
        </p:blipFill>
        <p:spPr>
          <a:xfrm>
            <a:off x="8736466" y="4130818"/>
            <a:ext cx="3303134" cy="2346182"/>
          </a:xfrm>
          <a:prstGeom prst="rect">
            <a:avLst/>
          </a:prstGeom>
        </p:spPr>
      </p:pic>
      <p:sp>
        <p:nvSpPr>
          <p:cNvPr id="20" name="Text Placeholder 7">
            <a:extLst>
              <a:ext uri="{FF2B5EF4-FFF2-40B4-BE49-F238E27FC236}">
                <a16:creationId xmlns:a16="http://schemas.microsoft.com/office/drawing/2014/main" id="{6FF75A53-DC01-408A-8DD5-F275A27B0D64}"/>
              </a:ext>
            </a:extLst>
          </p:cNvPr>
          <p:cNvSpPr txBox="1">
            <a:spLocks/>
          </p:cNvSpPr>
          <p:nvPr/>
        </p:nvSpPr>
        <p:spPr>
          <a:xfrm>
            <a:off x="8265850" y="6527261"/>
            <a:ext cx="3926150" cy="355060"/>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dirty="0">
                <a:solidFill>
                  <a:schemeClr val="accent3">
                    <a:lumMod val="20000"/>
                    <a:lumOff val="80000"/>
                  </a:schemeClr>
                </a:solidFill>
              </a:rPr>
              <a:t>Former NBA Champion Sam Vincent  </a:t>
            </a:r>
          </a:p>
        </p:txBody>
      </p:sp>
    </p:spTree>
    <p:extLst>
      <p:ext uri="{BB962C8B-B14F-4D97-AF65-F5344CB8AC3E}">
        <p14:creationId xmlns:p14="http://schemas.microsoft.com/office/powerpoint/2010/main" val="236538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25940"/>
            <a:ext cx="9601201" cy="914399"/>
          </a:xfrm>
        </p:spPr>
        <p:txBody>
          <a:bodyPr>
            <a:normAutofit/>
          </a:bodyPr>
          <a:lstStyle/>
          <a:p>
            <a:r>
              <a:rPr lang="en-US" dirty="0">
                <a:solidFill>
                  <a:schemeClr val="accent3">
                    <a:lumMod val="20000"/>
                    <a:lumOff val="80000"/>
                  </a:schemeClr>
                </a:solidFill>
              </a:rPr>
              <a:t>FTA National</a:t>
            </a:r>
          </a:p>
        </p:txBody>
      </p:sp>
      <p:sp>
        <p:nvSpPr>
          <p:cNvPr id="8" name="Text Placeholder 7">
            <a:extLst>
              <a:ext uri="{FF2B5EF4-FFF2-40B4-BE49-F238E27FC236}">
                <a16:creationId xmlns:a16="http://schemas.microsoft.com/office/drawing/2014/main" id="{EAE2C6B8-AC65-463F-ACB6-F3E0A55EAA7F}"/>
              </a:ext>
            </a:extLst>
          </p:cNvPr>
          <p:cNvSpPr>
            <a:spLocks noGrp="1"/>
          </p:cNvSpPr>
          <p:nvPr>
            <p:ph type="body" idx="1"/>
          </p:nvPr>
        </p:nvSpPr>
        <p:spPr>
          <a:xfrm>
            <a:off x="63514" y="6096000"/>
            <a:ext cx="3906720" cy="609600"/>
          </a:xfrm>
        </p:spPr>
        <p:txBody>
          <a:bodyPr>
            <a:noAutofit/>
          </a:bodyPr>
          <a:lstStyle/>
          <a:p>
            <a:r>
              <a:rPr lang="en-US" dirty="0">
                <a:solidFill>
                  <a:schemeClr val="accent3">
                    <a:lumMod val="20000"/>
                    <a:lumOff val="80000"/>
                  </a:schemeClr>
                </a:solidFill>
              </a:rPr>
              <a:t>Cypress Creek High School - Orlando, FL</a:t>
            </a:r>
          </a:p>
        </p:txBody>
      </p:sp>
      <p:sp>
        <p:nvSpPr>
          <p:cNvPr id="14" name="Text Placeholder 7">
            <a:extLst>
              <a:ext uri="{FF2B5EF4-FFF2-40B4-BE49-F238E27FC236}">
                <a16:creationId xmlns:a16="http://schemas.microsoft.com/office/drawing/2014/main" id="{7038EF6E-9D15-4324-A276-68A3E59019A5}"/>
              </a:ext>
            </a:extLst>
          </p:cNvPr>
          <p:cNvSpPr txBox="1">
            <a:spLocks/>
          </p:cNvSpPr>
          <p:nvPr/>
        </p:nvSpPr>
        <p:spPr>
          <a:xfrm>
            <a:off x="4000051" y="3200400"/>
            <a:ext cx="4762949" cy="45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accent3">
                    <a:lumMod val="20000"/>
                    <a:lumOff val="80000"/>
                  </a:schemeClr>
                </a:solidFill>
              </a:rPr>
              <a:t>Forest Lake Academy - Apopka, FL</a:t>
            </a:r>
          </a:p>
        </p:txBody>
      </p:sp>
      <p:pic>
        <p:nvPicPr>
          <p:cNvPr id="3" name="Picture 2">
            <a:extLst>
              <a:ext uri="{FF2B5EF4-FFF2-40B4-BE49-F238E27FC236}">
                <a16:creationId xmlns:a16="http://schemas.microsoft.com/office/drawing/2014/main" id="{21EA8F4C-419B-4FCC-9321-9F495B0C8ACA}"/>
              </a:ext>
            </a:extLst>
          </p:cNvPr>
          <p:cNvPicPr>
            <a:picLocks noChangeAspect="1"/>
          </p:cNvPicPr>
          <p:nvPr/>
        </p:nvPicPr>
        <p:blipFill>
          <a:blip r:embed="rId2"/>
          <a:stretch>
            <a:fillRect/>
          </a:stretch>
        </p:blipFill>
        <p:spPr>
          <a:xfrm>
            <a:off x="152400" y="3581400"/>
            <a:ext cx="3854550" cy="2579280"/>
          </a:xfrm>
          <a:prstGeom prst="rect">
            <a:avLst/>
          </a:prstGeom>
        </p:spPr>
      </p:pic>
      <p:pic>
        <p:nvPicPr>
          <p:cNvPr id="6" name="Picture 5">
            <a:extLst>
              <a:ext uri="{FF2B5EF4-FFF2-40B4-BE49-F238E27FC236}">
                <a16:creationId xmlns:a16="http://schemas.microsoft.com/office/drawing/2014/main" id="{2EF801CA-2AFF-4EBA-AF91-727E8AF4CF24}"/>
              </a:ext>
            </a:extLst>
          </p:cNvPr>
          <p:cNvPicPr>
            <a:picLocks noChangeAspect="1"/>
          </p:cNvPicPr>
          <p:nvPr/>
        </p:nvPicPr>
        <p:blipFill>
          <a:blip r:embed="rId3"/>
          <a:stretch>
            <a:fillRect/>
          </a:stretch>
        </p:blipFill>
        <p:spPr>
          <a:xfrm>
            <a:off x="953701" y="858175"/>
            <a:ext cx="3724091" cy="2384573"/>
          </a:xfrm>
          <a:prstGeom prst="rect">
            <a:avLst/>
          </a:prstGeom>
        </p:spPr>
      </p:pic>
      <p:pic>
        <p:nvPicPr>
          <p:cNvPr id="7" name="Picture 6">
            <a:extLst>
              <a:ext uri="{FF2B5EF4-FFF2-40B4-BE49-F238E27FC236}">
                <a16:creationId xmlns:a16="http://schemas.microsoft.com/office/drawing/2014/main" id="{23D5342E-F2E8-45C3-A192-47C1614EB32B}"/>
              </a:ext>
            </a:extLst>
          </p:cNvPr>
          <p:cNvPicPr>
            <a:picLocks noChangeAspect="1"/>
          </p:cNvPicPr>
          <p:nvPr/>
        </p:nvPicPr>
        <p:blipFill>
          <a:blip r:embed="rId4"/>
          <a:stretch>
            <a:fillRect/>
          </a:stretch>
        </p:blipFill>
        <p:spPr>
          <a:xfrm>
            <a:off x="4800600" y="228600"/>
            <a:ext cx="2247449" cy="3020688"/>
          </a:xfrm>
          <a:prstGeom prst="rect">
            <a:avLst/>
          </a:prstGeom>
        </p:spPr>
      </p:pic>
      <p:pic>
        <p:nvPicPr>
          <p:cNvPr id="9" name="Picture 8">
            <a:extLst>
              <a:ext uri="{FF2B5EF4-FFF2-40B4-BE49-F238E27FC236}">
                <a16:creationId xmlns:a16="http://schemas.microsoft.com/office/drawing/2014/main" id="{05479AEE-44E9-42D2-940A-5B491CEDCEDF}"/>
              </a:ext>
            </a:extLst>
          </p:cNvPr>
          <p:cNvPicPr>
            <a:picLocks noChangeAspect="1"/>
          </p:cNvPicPr>
          <p:nvPr/>
        </p:nvPicPr>
        <p:blipFill>
          <a:blip r:embed="rId5"/>
          <a:stretch>
            <a:fillRect/>
          </a:stretch>
        </p:blipFill>
        <p:spPr>
          <a:xfrm>
            <a:off x="7173978" y="838200"/>
            <a:ext cx="3570222" cy="2354464"/>
          </a:xfrm>
          <a:prstGeom prst="rect">
            <a:avLst/>
          </a:prstGeom>
        </p:spPr>
      </p:pic>
      <p:sp>
        <p:nvSpPr>
          <p:cNvPr id="17" name="Text Placeholder 7">
            <a:extLst>
              <a:ext uri="{FF2B5EF4-FFF2-40B4-BE49-F238E27FC236}">
                <a16:creationId xmlns:a16="http://schemas.microsoft.com/office/drawing/2014/main" id="{32E3E1F6-E657-4D25-B7E9-9CF87E6ACE5C}"/>
              </a:ext>
            </a:extLst>
          </p:cNvPr>
          <p:cNvSpPr txBox="1">
            <a:spLocks/>
          </p:cNvSpPr>
          <p:nvPr/>
        </p:nvSpPr>
        <p:spPr>
          <a:xfrm>
            <a:off x="7947042" y="6054663"/>
            <a:ext cx="4181444" cy="6742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accent3">
                    <a:lumMod val="20000"/>
                    <a:lumOff val="80000"/>
                  </a:schemeClr>
                </a:solidFill>
              </a:rPr>
              <a:t>Faith Christian Middle School -  Orlando, FL</a:t>
            </a:r>
          </a:p>
        </p:txBody>
      </p:sp>
      <p:pic>
        <p:nvPicPr>
          <p:cNvPr id="10" name="Picture 9">
            <a:extLst>
              <a:ext uri="{FF2B5EF4-FFF2-40B4-BE49-F238E27FC236}">
                <a16:creationId xmlns:a16="http://schemas.microsoft.com/office/drawing/2014/main" id="{5BB9B7FF-875A-488E-A52E-46209FDCEC6B}"/>
              </a:ext>
            </a:extLst>
          </p:cNvPr>
          <p:cNvPicPr>
            <a:picLocks noChangeAspect="1"/>
          </p:cNvPicPr>
          <p:nvPr/>
        </p:nvPicPr>
        <p:blipFill>
          <a:blip r:embed="rId6"/>
          <a:stretch>
            <a:fillRect/>
          </a:stretch>
        </p:blipFill>
        <p:spPr>
          <a:xfrm>
            <a:off x="8305800" y="3581400"/>
            <a:ext cx="3127108" cy="2534158"/>
          </a:xfrm>
          <a:prstGeom prst="rect">
            <a:avLst/>
          </a:prstGeom>
        </p:spPr>
      </p:pic>
      <p:pic>
        <p:nvPicPr>
          <p:cNvPr id="11" name="Picture 10">
            <a:extLst>
              <a:ext uri="{FF2B5EF4-FFF2-40B4-BE49-F238E27FC236}">
                <a16:creationId xmlns:a16="http://schemas.microsoft.com/office/drawing/2014/main" id="{A048C2F3-702B-47D7-9DE5-3451BD38F526}"/>
              </a:ext>
            </a:extLst>
          </p:cNvPr>
          <p:cNvPicPr>
            <a:picLocks noChangeAspect="1"/>
          </p:cNvPicPr>
          <p:nvPr/>
        </p:nvPicPr>
        <p:blipFill>
          <a:blip r:embed="rId7"/>
          <a:stretch>
            <a:fillRect/>
          </a:stretch>
        </p:blipFill>
        <p:spPr>
          <a:xfrm>
            <a:off x="4267200" y="3581400"/>
            <a:ext cx="3724068" cy="2546877"/>
          </a:xfrm>
          <a:prstGeom prst="rect">
            <a:avLst/>
          </a:prstGeom>
        </p:spPr>
      </p:pic>
      <p:sp>
        <p:nvSpPr>
          <p:cNvPr id="18" name="Text Placeholder 7">
            <a:extLst>
              <a:ext uri="{FF2B5EF4-FFF2-40B4-BE49-F238E27FC236}">
                <a16:creationId xmlns:a16="http://schemas.microsoft.com/office/drawing/2014/main" id="{BD617DF6-D582-42B5-908C-4E562843BA50}"/>
              </a:ext>
            </a:extLst>
          </p:cNvPr>
          <p:cNvSpPr txBox="1">
            <a:spLocks/>
          </p:cNvSpPr>
          <p:nvPr/>
        </p:nvSpPr>
        <p:spPr>
          <a:xfrm>
            <a:off x="4114306" y="6054663"/>
            <a:ext cx="4029855" cy="6096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accent3">
                    <a:lumMod val="20000"/>
                    <a:lumOff val="80000"/>
                  </a:schemeClr>
                </a:solidFill>
              </a:rPr>
              <a:t>Chicago Middle School All Stars in Orlando, FL</a:t>
            </a:r>
          </a:p>
        </p:txBody>
      </p:sp>
    </p:spTree>
    <p:extLst>
      <p:ext uri="{BB962C8B-B14F-4D97-AF65-F5344CB8AC3E}">
        <p14:creationId xmlns:p14="http://schemas.microsoft.com/office/powerpoint/2010/main" val="310397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25215"/>
            <a:ext cx="10591800" cy="820128"/>
          </a:xfrm>
        </p:spPr>
        <p:txBody>
          <a:bodyPr>
            <a:noAutofit/>
          </a:bodyPr>
          <a:lstStyle/>
          <a:p>
            <a:r>
              <a:rPr lang="en-US" sz="3600" dirty="0">
                <a:solidFill>
                  <a:schemeClr val="accent3">
                    <a:lumMod val="20000"/>
                    <a:lumOff val="80000"/>
                  </a:schemeClr>
                </a:solidFill>
              </a:rPr>
              <a:t>FTA International Donations </a:t>
            </a:r>
            <a:br>
              <a:rPr lang="en-US" sz="3600" dirty="0">
                <a:solidFill>
                  <a:schemeClr val="accent3">
                    <a:lumMod val="20000"/>
                    <a:lumOff val="80000"/>
                  </a:schemeClr>
                </a:solidFill>
              </a:rPr>
            </a:br>
            <a:r>
              <a:rPr lang="en-US" sz="3600" dirty="0">
                <a:solidFill>
                  <a:schemeClr val="accent3">
                    <a:lumMod val="20000"/>
                    <a:lumOff val="80000"/>
                  </a:schemeClr>
                </a:solidFill>
              </a:rPr>
              <a:t>Sports Apparel &amp; Educational Material – Dakar, Senegal</a:t>
            </a:r>
          </a:p>
        </p:txBody>
      </p:sp>
      <p:sp>
        <p:nvSpPr>
          <p:cNvPr id="14" name="Text Placeholder 7">
            <a:extLst>
              <a:ext uri="{FF2B5EF4-FFF2-40B4-BE49-F238E27FC236}">
                <a16:creationId xmlns:a16="http://schemas.microsoft.com/office/drawing/2014/main" id="{7038EF6E-9D15-4324-A276-68A3E59019A5}"/>
              </a:ext>
            </a:extLst>
          </p:cNvPr>
          <p:cNvSpPr txBox="1">
            <a:spLocks/>
          </p:cNvSpPr>
          <p:nvPr/>
        </p:nvSpPr>
        <p:spPr>
          <a:xfrm>
            <a:off x="4555176" y="6479776"/>
            <a:ext cx="2811304" cy="45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accent3">
                    <a:lumMod val="20000"/>
                    <a:lumOff val="80000"/>
                  </a:schemeClr>
                </a:solidFill>
              </a:rPr>
              <a:t>2019 Donations</a:t>
            </a:r>
          </a:p>
        </p:txBody>
      </p:sp>
      <p:pic>
        <p:nvPicPr>
          <p:cNvPr id="4" name="Picture 3">
            <a:extLst>
              <a:ext uri="{FF2B5EF4-FFF2-40B4-BE49-F238E27FC236}">
                <a16:creationId xmlns:a16="http://schemas.microsoft.com/office/drawing/2014/main" id="{F885CA75-6728-4DBD-994B-EEBE8C499E43}"/>
              </a:ext>
            </a:extLst>
          </p:cNvPr>
          <p:cNvPicPr>
            <a:picLocks noChangeAspect="1"/>
          </p:cNvPicPr>
          <p:nvPr/>
        </p:nvPicPr>
        <p:blipFill>
          <a:blip r:embed="rId2"/>
          <a:stretch>
            <a:fillRect/>
          </a:stretch>
        </p:blipFill>
        <p:spPr>
          <a:xfrm>
            <a:off x="111758" y="1120047"/>
            <a:ext cx="2136492" cy="2156553"/>
          </a:xfrm>
          <a:prstGeom prst="rect">
            <a:avLst/>
          </a:prstGeom>
        </p:spPr>
      </p:pic>
      <p:pic>
        <p:nvPicPr>
          <p:cNvPr id="5" name="Picture 4">
            <a:extLst>
              <a:ext uri="{FF2B5EF4-FFF2-40B4-BE49-F238E27FC236}">
                <a16:creationId xmlns:a16="http://schemas.microsoft.com/office/drawing/2014/main" id="{39A115E5-A136-4B39-9FDF-00260FA355D1}"/>
              </a:ext>
            </a:extLst>
          </p:cNvPr>
          <p:cNvPicPr>
            <a:picLocks noChangeAspect="1"/>
          </p:cNvPicPr>
          <p:nvPr/>
        </p:nvPicPr>
        <p:blipFill>
          <a:blip r:embed="rId3"/>
          <a:stretch>
            <a:fillRect/>
          </a:stretch>
        </p:blipFill>
        <p:spPr>
          <a:xfrm>
            <a:off x="5715000" y="1153137"/>
            <a:ext cx="3245432" cy="2123463"/>
          </a:xfrm>
          <a:prstGeom prst="rect">
            <a:avLst/>
          </a:prstGeom>
        </p:spPr>
      </p:pic>
      <p:pic>
        <p:nvPicPr>
          <p:cNvPr id="10" name="Picture 9">
            <a:extLst>
              <a:ext uri="{FF2B5EF4-FFF2-40B4-BE49-F238E27FC236}">
                <a16:creationId xmlns:a16="http://schemas.microsoft.com/office/drawing/2014/main" id="{9B908EB5-EF61-437D-AE68-74E454E772B1}"/>
              </a:ext>
            </a:extLst>
          </p:cNvPr>
          <p:cNvPicPr>
            <a:picLocks noChangeAspect="1"/>
          </p:cNvPicPr>
          <p:nvPr/>
        </p:nvPicPr>
        <p:blipFill>
          <a:blip r:embed="rId4"/>
          <a:stretch>
            <a:fillRect/>
          </a:stretch>
        </p:blipFill>
        <p:spPr>
          <a:xfrm>
            <a:off x="2322454" y="1145343"/>
            <a:ext cx="3322928" cy="2131257"/>
          </a:xfrm>
          <a:prstGeom prst="rect">
            <a:avLst/>
          </a:prstGeom>
        </p:spPr>
      </p:pic>
      <p:pic>
        <p:nvPicPr>
          <p:cNvPr id="12" name="Picture 11">
            <a:extLst>
              <a:ext uri="{FF2B5EF4-FFF2-40B4-BE49-F238E27FC236}">
                <a16:creationId xmlns:a16="http://schemas.microsoft.com/office/drawing/2014/main" id="{9E0781E2-8705-49EC-AE90-DF60926B04AE}"/>
              </a:ext>
            </a:extLst>
          </p:cNvPr>
          <p:cNvPicPr>
            <a:picLocks noChangeAspect="1"/>
          </p:cNvPicPr>
          <p:nvPr/>
        </p:nvPicPr>
        <p:blipFill>
          <a:blip r:embed="rId5"/>
          <a:stretch>
            <a:fillRect/>
          </a:stretch>
        </p:blipFill>
        <p:spPr>
          <a:xfrm>
            <a:off x="6067938" y="3597953"/>
            <a:ext cx="2879047" cy="2879047"/>
          </a:xfrm>
          <a:prstGeom prst="rect">
            <a:avLst/>
          </a:prstGeom>
        </p:spPr>
      </p:pic>
      <p:pic>
        <p:nvPicPr>
          <p:cNvPr id="13" name="Picture 12">
            <a:extLst>
              <a:ext uri="{FF2B5EF4-FFF2-40B4-BE49-F238E27FC236}">
                <a16:creationId xmlns:a16="http://schemas.microsoft.com/office/drawing/2014/main" id="{2112D1C4-F52C-4B6C-8EEC-1CFA4247B672}"/>
              </a:ext>
            </a:extLst>
          </p:cNvPr>
          <p:cNvPicPr>
            <a:picLocks noChangeAspect="1"/>
          </p:cNvPicPr>
          <p:nvPr/>
        </p:nvPicPr>
        <p:blipFill>
          <a:blip r:embed="rId6"/>
          <a:stretch>
            <a:fillRect/>
          </a:stretch>
        </p:blipFill>
        <p:spPr>
          <a:xfrm>
            <a:off x="3161951" y="3597953"/>
            <a:ext cx="2811304" cy="2879047"/>
          </a:xfrm>
          <a:prstGeom prst="rect">
            <a:avLst/>
          </a:prstGeom>
        </p:spPr>
      </p:pic>
      <p:pic>
        <p:nvPicPr>
          <p:cNvPr id="15" name="Picture 14">
            <a:extLst>
              <a:ext uri="{FF2B5EF4-FFF2-40B4-BE49-F238E27FC236}">
                <a16:creationId xmlns:a16="http://schemas.microsoft.com/office/drawing/2014/main" id="{9BF00859-5BAA-416B-B1B5-64EC42258600}"/>
              </a:ext>
            </a:extLst>
          </p:cNvPr>
          <p:cNvPicPr>
            <a:picLocks noChangeAspect="1"/>
          </p:cNvPicPr>
          <p:nvPr/>
        </p:nvPicPr>
        <p:blipFill>
          <a:blip r:embed="rId7"/>
          <a:stretch>
            <a:fillRect/>
          </a:stretch>
        </p:blipFill>
        <p:spPr>
          <a:xfrm>
            <a:off x="9102067" y="1120047"/>
            <a:ext cx="2750164" cy="5356953"/>
          </a:xfrm>
          <a:prstGeom prst="rect">
            <a:avLst/>
          </a:prstGeom>
        </p:spPr>
      </p:pic>
      <p:pic>
        <p:nvPicPr>
          <p:cNvPr id="19" name="Picture 18">
            <a:extLst>
              <a:ext uri="{FF2B5EF4-FFF2-40B4-BE49-F238E27FC236}">
                <a16:creationId xmlns:a16="http://schemas.microsoft.com/office/drawing/2014/main" id="{69EEBB05-74C8-4292-9198-50338CE4C977}"/>
              </a:ext>
            </a:extLst>
          </p:cNvPr>
          <p:cNvPicPr>
            <a:picLocks noChangeAspect="1"/>
          </p:cNvPicPr>
          <p:nvPr/>
        </p:nvPicPr>
        <p:blipFill>
          <a:blip r:embed="rId8"/>
          <a:stretch>
            <a:fillRect/>
          </a:stretch>
        </p:blipFill>
        <p:spPr>
          <a:xfrm>
            <a:off x="411786" y="3599810"/>
            <a:ext cx="2635724" cy="2877190"/>
          </a:xfrm>
          <a:prstGeom prst="rect">
            <a:avLst/>
          </a:prstGeom>
        </p:spPr>
      </p:pic>
      <p:sp>
        <p:nvSpPr>
          <p:cNvPr id="20" name="Text Placeholder 7">
            <a:extLst>
              <a:ext uri="{FF2B5EF4-FFF2-40B4-BE49-F238E27FC236}">
                <a16:creationId xmlns:a16="http://schemas.microsoft.com/office/drawing/2014/main" id="{60204DBD-A35F-4939-994C-760BDBCCD1D9}"/>
              </a:ext>
            </a:extLst>
          </p:cNvPr>
          <p:cNvSpPr txBox="1">
            <a:spLocks/>
          </p:cNvSpPr>
          <p:nvPr/>
        </p:nvSpPr>
        <p:spPr>
          <a:xfrm>
            <a:off x="3197496" y="3208677"/>
            <a:ext cx="2715360" cy="45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accent3">
                    <a:lumMod val="20000"/>
                    <a:lumOff val="80000"/>
                  </a:schemeClr>
                </a:solidFill>
              </a:rPr>
              <a:t>2020 Donations</a:t>
            </a:r>
          </a:p>
        </p:txBody>
      </p:sp>
    </p:spTree>
    <p:extLst>
      <p:ext uri="{BB962C8B-B14F-4D97-AF65-F5344CB8AC3E}">
        <p14:creationId xmlns:p14="http://schemas.microsoft.com/office/powerpoint/2010/main" val="420490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691091-AB70-43D9-AE1B-DB983825E2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294" y="161942"/>
            <a:ext cx="2523963" cy="3267058"/>
          </a:xfrm>
          <a:prstGeom prst="rect">
            <a:avLst/>
          </a:prstGeom>
          <a:effectLst>
            <a:softEdge rad="50800"/>
          </a:effectLst>
        </p:spPr>
      </p:pic>
      <p:sp>
        <p:nvSpPr>
          <p:cNvPr id="3" name="Title 1">
            <a:extLst>
              <a:ext uri="{FF2B5EF4-FFF2-40B4-BE49-F238E27FC236}">
                <a16:creationId xmlns:a16="http://schemas.microsoft.com/office/drawing/2014/main" id="{79944573-88CE-48C7-B966-D88136618FC2}"/>
              </a:ext>
            </a:extLst>
          </p:cNvPr>
          <p:cNvSpPr txBox="1">
            <a:spLocks/>
          </p:cNvSpPr>
          <p:nvPr/>
        </p:nvSpPr>
        <p:spPr>
          <a:xfrm>
            <a:off x="90196" y="3429000"/>
            <a:ext cx="2971800" cy="21336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000" dirty="0">
                <a:solidFill>
                  <a:schemeClr val="accent3">
                    <a:lumMod val="20000"/>
                    <a:lumOff val="80000"/>
                  </a:schemeClr>
                </a:solidFill>
              </a:rPr>
              <a:t>Levi Cobb</a:t>
            </a:r>
          </a:p>
          <a:p>
            <a:r>
              <a:rPr lang="en-US" sz="2800" dirty="0">
                <a:solidFill>
                  <a:schemeClr val="accent3">
                    <a:lumMod val="20000"/>
                    <a:lumOff val="80000"/>
                  </a:schemeClr>
                </a:solidFill>
              </a:rPr>
              <a:t>Founder</a:t>
            </a:r>
          </a:p>
        </p:txBody>
      </p:sp>
      <p:sp>
        <p:nvSpPr>
          <p:cNvPr id="4" name="Text Placeholder 2">
            <a:extLst>
              <a:ext uri="{FF2B5EF4-FFF2-40B4-BE49-F238E27FC236}">
                <a16:creationId xmlns:a16="http://schemas.microsoft.com/office/drawing/2014/main" id="{F579083F-618E-4B3D-9DE4-09128901D5BE}"/>
              </a:ext>
            </a:extLst>
          </p:cNvPr>
          <p:cNvSpPr txBox="1">
            <a:spLocks/>
          </p:cNvSpPr>
          <p:nvPr/>
        </p:nvSpPr>
        <p:spPr>
          <a:xfrm>
            <a:off x="2895600" y="1295400"/>
            <a:ext cx="9456543" cy="62484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00000"/>
              </a:lnSpc>
              <a:spcBef>
                <a:spcPts val="0"/>
              </a:spcBef>
              <a:buNone/>
            </a:pPr>
            <a:r>
              <a:rPr lang="en-US" sz="2000" dirty="0">
                <a:solidFill>
                  <a:schemeClr val="accent3">
                    <a:lumMod val="20000"/>
                    <a:lumOff val="80000"/>
                  </a:schemeClr>
                </a:solidFill>
              </a:rPr>
              <a:t>Fundamental Training Academy - Orlando, FL – Founder, 2017-Present</a:t>
            </a:r>
          </a:p>
          <a:p>
            <a:pPr marL="0" indent="0">
              <a:lnSpc>
                <a:spcPct val="100000"/>
              </a:lnSpc>
              <a:spcBef>
                <a:spcPts val="0"/>
              </a:spcBef>
              <a:buNone/>
            </a:pPr>
            <a:r>
              <a:rPr lang="en-US" sz="2000" dirty="0">
                <a:solidFill>
                  <a:schemeClr val="accent3">
                    <a:lumMod val="20000"/>
                    <a:lumOff val="80000"/>
                  </a:schemeClr>
                </a:solidFill>
              </a:rPr>
              <a:t>Lake Buena Vista High School - Orlando, FL – Consultant Coach, 2024-Current</a:t>
            </a:r>
          </a:p>
          <a:p>
            <a:pPr marL="0" indent="0">
              <a:lnSpc>
                <a:spcPct val="100000"/>
              </a:lnSpc>
              <a:spcBef>
                <a:spcPts val="0"/>
              </a:spcBef>
              <a:buNone/>
            </a:pPr>
            <a:r>
              <a:rPr lang="en-US" sz="2000" dirty="0">
                <a:solidFill>
                  <a:schemeClr val="accent3">
                    <a:lumMod val="20000"/>
                    <a:lumOff val="80000"/>
                  </a:schemeClr>
                </a:solidFill>
              </a:rPr>
              <a:t>Poinciana High School - Kissimmee, FL – Consultant Coach, 2019-2024</a:t>
            </a:r>
          </a:p>
          <a:p>
            <a:pPr marL="0" indent="0">
              <a:lnSpc>
                <a:spcPct val="100000"/>
              </a:lnSpc>
              <a:spcBef>
                <a:spcPts val="0"/>
              </a:spcBef>
              <a:buNone/>
            </a:pPr>
            <a:r>
              <a:rPr lang="en-US" sz="2000" dirty="0">
                <a:solidFill>
                  <a:schemeClr val="accent3">
                    <a:lumMod val="20000"/>
                    <a:lumOff val="80000"/>
                  </a:schemeClr>
                </a:solidFill>
              </a:rPr>
              <a:t>Cypress Creek High School - Orlando, FL – Asst. Coach, 2014-2017</a:t>
            </a:r>
          </a:p>
          <a:p>
            <a:pPr marL="0" indent="0">
              <a:lnSpc>
                <a:spcPct val="100000"/>
              </a:lnSpc>
              <a:spcBef>
                <a:spcPts val="0"/>
              </a:spcBef>
              <a:buNone/>
            </a:pPr>
            <a:r>
              <a:rPr lang="en-US" sz="2000" dirty="0">
                <a:solidFill>
                  <a:schemeClr val="accent3">
                    <a:lumMod val="20000"/>
                    <a:lumOff val="80000"/>
                  </a:schemeClr>
                </a:solidFill>
              </a:rPr>
              <a:t>Montverde Academy - Montverde, FL – Asst. Varsity Boys Basketball/JV   			     	         Head Coach/Strength and Conditioning Coach, 2006-2008 </a:t>
            </a:r>
          </a:p>
          <a:p>
            <a:pPr marL="0" indent="0">
              <a:lnSpc>
                <a:spcPct val="100000"/>
              </a:lnSpc>
              <a:spcBef>
                <a:spcPts val="0"/>
              </a:spcBef>
              <a:buNone/>
            </a:pPr>
            <a:r>
              <a:rPr lang="en-US" sz="2000" dirty="0">
                <a:solidFill>
                  <a:schemeClr val="accent3">
                    <a:lumMod val="20000"/>
                    <a:lumOff val="80000"/>
                  </a:schemeClr>
                </a:solidFill>
              </a:rPr>
              <a:t>Oak Ridge High School - Orlando, FL – 2007-2008 </a:t>
            </a:r>
          </a:p>
          <a:p>
            <a:pPr marL="0" indent="0">
              <a:lnSpc>
                <a:spcPct val="100000"/>
              </a:lnSpc>
              <a:spcBef>
                <a:spcPts val="0"/>
              </a:spcBef>
              <a:buNone/>
            </a:pPr>
            <a:r>
              <a:rPr lang="en-US" sz="2000" dirty="0">
                <a:solidFill>
                  <a:schemeClr val="accent3">
                    <a:lumMod val="20000"/>
                    <a:lumOff val="80000"/>
                  </a:schemeClr>
                </a:solidFill>
              </a:rPr>
              <a:t>Freedom High School - Orlando, FL – Head Coach, 2003-2006</a:t>
            </a:r>
          </a:p>
          <a:p>
            <a:pPr marL="0" indent="0">
              <a:lnSpc>
                <a:spcPct val="100000"/>
              </a:lnSpc>
              <a:spcBef>
                <a:spcPts val="0"/>
              </a:spcBef>
              <a:buNone/>
            </a:pPr>
            <a:r>
              <a:rPr lang="en-US" sz="2000" dirty="0">
                <a:solidFill>
                  <a:schemeClr val="accent3">
                    <a:lumMod val="20000"/>
                    <a:lumOff val="80000"/>
                  </a:schemeClr>
                </a:solidFill>
              </a:rPr>
              <a:t>Seminole Community College - Sanford, FL – Asst. Coach, 1999-2000</a:t>
            </a:r>
          </a:p>
          <a:p>
            <a:pPr marL="0" indent="0">
              <a:lnSpc>
                <a:spcPct val="100000"/>
              </a:lnSpc>
              <a:spcBef>
                <a:spcPts val="0"/>
              </a:spcBef>
              <a:buNone/>
            </a:pPr>
            <a:r>
              <a:rPr lang="en-US" sz="2000" dirty="0">
                <a:solidFill>
                  <a:schemeClr val="accent3">
                    <a:lumMod val="20000"/>
                    <a:lumOff val="80000"/>
                  </a:schemeClr>
                </a:solidFill>
              </a:rPr>
              <a:t>Lake Highland High School - Orlando, FL – Asst. Coach, 1999-2003 </a:t>
            </a:r>
          </a:p>
          <a:p>
            <a:pPr marL="0" indent="0">
              <a:lnSpc>
                <a:spcPct val="100000"/>
              </a:lnSpc>
              <a:spcBef>
                <a:spcPts val="0"/>
              </a:spcBef>
              <a:buNone/>
            </a:pPr>
            <a:r>
              <a:rPr lang="en-US" sz="2000" dirty="0">
                <a:solidFill>
                  <a:schemeClr val="accent3">
                    <a:lumMod val="20000"/>
                    <a:lumOff val="80000"/>
                  </a:schemeClr>
                </a:solidFill>
              </a:rPr>
              <a:t>Parkland College - Champaign, IL – Asst. Coach, 1985-1987</a:t>
            </a:r>
          </a:p>
          <a:p>
            <a:pPr marL="0" indent="0">
              <a:lnSpc>
                <a:spcPct val="100000"/>
              </a:lnSpc>
              <a:spcBef>
                <a:spcPts val="0"/>
              </a:spcBef>
              <a:buNone/>
            </a:pPr>
            <a:r>
              <a:rPr lang="en-US" sz="2000" dirty="0">
                <a:solidFill>
                  <a:schemeClr val="accent3">
                    <a:lumMod val="20000"/>
                    <a:lumOff val="80000"/>
                  </a:schemeClr>
                </a:solidFill>
              </a:rPr>
              <a:t>Lewis University - Romeoville, IL – Asst. Coach, 1988-1991</a:t>
            </a:r>
          </a:p>
          <a:p>
            <a:pPr marL="0" indent="0">
              <a:lnSpc>
                <a:spcPct val="100000"/>
              </a:lnSpc>
              <a:spcBef>
                <a:spcPts val="0"/>
              </a:spcBef>
              <a:buNone/>
            </a:pPr>
            <a:r>
              <a:rPr lang="en-US" sz="2000" dirty="0">
                <a:solidFill>
                  <a:schemeClr val="accent3">
                    <a:lumMod val="20000"/>
                    <a:lumOff val="80000"/>
                  </a:schemeClr>
                </a:solidFill>
              </a:rPr>
              <a:t>University of Illinois - Champaign, IL – Grad. Asst. Coach, 1985-1987</a:t>
            </a:r>
          </a:p>
          <a:p>
            <a:pPr marL="0" indent="0">
              <a:lnSpc>
                <a:spcPct val="100000"/>
              </a:lnSpc>
              <a:spcBef>
                <a:spcPts val="0"/>
              </a:spcBef>
              <a:buNone/>
            </a:pPr>
            <a:r>
              <a:rPr lang="en-US" sz="2000" dirty="0">
                <a:solidFill>
                  <a:schemeClr val="accent3">
                    <a:lumMod val="20000"/>
                    <a:lumOff val="80000"/>
                  </a:schemeClr>
                </a:solidFill>
              </a:rPr>
              <a:t>Bundaberg Bulls - Queensland, Australia – Head Coach, 1994-1998</a:t>
            </a:r>
          </a:p>
        </p:txBody>
      </p:sp>
      <p:sp>
        <p:nvSpPr>
          <p:cNvPr id="5" name="Title 1">
            <a:extLst>
              <a:ext uri="{FF2B5EF4-FFF2-40B4-BE49-F238E27FC236}">
                <a16:creationId xmlns:a16="http://schemas.microsoft.com/office/drawing/2014/main" id="{C5293053-CBCB-4997-A470-B9421466457F}"/>
              </a:ext>
            </a:extLst>
          </p:cNvPr>
          <p:cNvSpPr txBox="1">
            <a:spLocks/>
          </p:cNvSpPr>
          <p:nvPr/>
        </p:nvSpPr>
        <p:spPr>
          <a:xfrm>
            <a:off x="2862470" y="457200"/>
            <a:ext cx="6813612" cy="6858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solidFill>
                  <a:schemeClr val="accent3">
                    <a:lumMod val="20000"/>
                    <a:lumOff val="80000"/>
                  </a:schemeClr>
                </a:solidFill>
              </a:rPr>
              <a:t>Coaching History</a:t>
            </a:r>
            <a:endParaRPr lang="en-US" sz="4000" dirty="0">
              <a:solidFill>
                <a:schemeClr val="accent3">
                  <a:lumMod val="20000"/>
                  <a:lumOff val="80000"/>
                </a:schemeClr>
              </a:solidFill>
            </a:endParaRPr>
          </a:p>
        </p:txBody>
      </p:sp>
    </p:spTree>
    <p:extLst>
      <p:ext uri="{BB962C8B-B14F-4D97-AF65-F5344CB8AC3E}">
        <p14:creationId xmlns:p14="http://schemas.microsoft.com/office/powerpoint/2010/main" val="342471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8056486" cy="1371600"/>
          </a:xfrm>
        </p:spPr>
        <p:txBody>
          <a:bodyPr>
            <a:noAutofit/>
          </a:bodyPr>
          <a:lstStyle/>
          <a:p>
            <a:r>
              <a:rPr lang="en-US" sz="4800" dirty="0">
                <a:solidFill>
                  <a:schemeClr val="accent3">
                    <a:lumMod val="20000"/>
                    <a:lumOff val="80000"/>
                  </a:schemeClr>
                </a:solidFill>
              </a:rPr>
              <a:t>Fundamental Training Academy</a:t>
            </a:r>
            <a:br>
              <a:rPr lang="en-US" sz="4800" dirty="0">
                <a:solidFill>
                  <a:schemeClr val="accent3">
                    <a:lumMod val="20000"/>
                    <a:lumOff val="80000"/>
                  </a:schemeClr>
                </a:solidFill>
              </a:rPr>
            </a:br>
            <a:r>
              <a:rPr lang="en-US" sz="4800" dirty="0">
                <a:solidFill>
                  <a:schemeClr val="accent3">
                    <a:lumMod val="20000"/>
                    <a:lumOff val="80000"/>
                  </a:schemeClr>
                </a:solidFill>
              </a:rPr>
              <a:t>Board Members</a:t>
            </a:r>
          </a:p>
        </p:txBody>
      </p:sp>
      <p:sp>
        <p:nvSpPr>
          <p:cNvPr id="3" name="Content Placeholder 2"/>
          <p:cNvSpPr>
            <a:spLocks noGrp="1"/>
          </p:cNvSpPr>
          <p:nvPr>
            <p:ph idx="1"/>
          </p:nvPr>
        </p:nvSpPr>
        <p:spPr>
          <a:xfrm>
            <a:off x="1447800" y="1905000"/>
            <a:ext cx="9906000" cy="4572000"/>
          </a:xfrm>
        </p:spPr>
        <p:txBody>
          <a:bodyPr>
            <a:noAutofit/>
          </a:bodyPr>
          <a:lstStyle/>
          <a:p>
            <a:r>
              <a:rPr lang="en-US" sz="2000" dirty="0">
                <a:solidFill>
                  <a:schemeClr val="accent3">
                    <a:lumMod val="20000"/>
                    <a:lumOff val="80000"/>
                  </a:schemeClr>
                </a:solidFill>
              </a:rPr>
              <a:t>Levi W. Cobb – Founder </a:t>
            </a:r>
          </a:p>
          <a:p>
            <a:r>
              <a:rPr lang="en-US" sz="2000" dirty="0">
                <a:solidFill>
                  <a:schemeClr val="accent3">
                    <a:lumMod val="20000"/>
                    <a:lumOff val="80000"/>
                  </a:schemeClr>
                </a:solidFill>
              </a:rPr>
              <a:t>Robert Williams Jr. – Attorney at Law, Registered Agent</a:t>
            </a:r>
          </a:p>
          <a:p>
            <a:r>
              <a:rPr lang="en-US" sz="2000" dirty="0">
                <a:solidFill>
                  <a:schemeClr val="accent3">
                    <a:lumMod val="20000"/>
                    <a:lumOff val="80000"/>
                  </a:schemeClr>
                </a:solidFill>
              </a:rPr>
              <a:t>Antwan L. Burks – Rise and Shine Food &amp; Out Reach Center, Co-Founder</a:t>
            </a:r>
            <a:endParaRPr lang="en" sz="2000" dirty="0">
              <a:solidFill>
                <a:schemeClr val="accent3">
                  <a:lumMod val="20000"/>
                  <a:lumOff val="80000"/>
                </a:schemeClr>
              </a:solidFill>
            </a:endParaRPr>
          </a:p>
          <a:p>
            <a:r>
              <a:rPr lang="en-US" sz="2000" dirty="0">
                <a:solidFill>
                  <a:schemeClr val="accent3">
                    <a:lumMod val="20000"/>
                    <a:lumOff val="80000"/>
                  </a:schemeClr>
                </a:solidFill>
              </a:rPr>
              <a:t>K. Bethel Harris – VanPelt Mason Holdings, LLC., Chief Strategy Officer</a:t>
            </a:r>
          </a:p>
          <a:p>
            <a:r>
              <a:rPr lang="en-US" sz="2000" dirty="0">
                <a:solidFill>
                  <a:schemeClr val="accent3">
                    <a:lumMod val="20000"/>
                    <a:lumOff val="80000"/>
                  </a:schemeClr>
                </a:solidFill>
              </a:rPr>
              <a:t>Jimmy King - Kellanova Corporation, Regional Marketing Manager</a:t>
            </a:r>
          </a:p>
          <a:p>
            <a:r>
              <a:rPr lang="en-US" sz="2000" dirty="0">
                <a:solidFill>
                  <a:schemeClr val="accent3">
                    <a:lumMod val="20000"/>
                    <a:lumOff val="80000"/>
                  </a:schemeClr>
                </a:solidFill>
              </a:rPr>
              <a:t>Mark Scott – Retired Law Enforcement Officer</a:t>
            </a:r>
          </a:p>
          <a:p>
            <a:r>
              <a:rPr lang="en-US" sz="2000" dirty="0">
                <a:solidFill>
                  <a:schemeClr val="accent3">
                    <a:lumMod val="20000"/>
                    <a:lumOff val="80000"/>
                  </a:schemeClr>
                </a:solidFill>
              </a:rPr>
              <a:t>Tony Scott – Vision Tech, Owner Founder</a:t>
            </a:r>
          </a:p>
          <a:p>
            <a:r>
              <a:rPr lang="en-US" sz="2000" dirty="0">
                <a:solidFill>
                  <a:schemeClr val="accent3">
                    <a:lumMod val="20000"/>
                    <a:lumOff val="80000"/>
                  </a:schemeClr>
                </a:solidFill>
              </a:rPr>
              <a:t>Daryl Hardy – CEO, Gemini Foundation</a:t>
            </a:r>
          </a:p>
          <a:p>
            <a:r>
              <a:rPr lang="en-US" sz="2000" dirty="0">
                <a:solidFill>
                  <a:schemeClr val="accent3">
                    <a:lumMod val="20000"/>
                    <a:lumOff val="80000"/>
                  </a:schemeClr>
                </a:solidFill>
              </a:rPr>
              <a:t>Thomas K. Cobb – TrueBlue, Inc., Area Manager</a:t>
            </a:r>
          </a:p>
        </p:txBody>
      </p:sp>
    </p:spTree>
    <p:extLst>
      <p:ext uri="{BB962C8B-B14F-4D97-AF65-F5344CB8AC3E}">
        <p14:creationId xmlns:p14="http://schemas.microsoft.com/office/powerpoint/2010/main" val="290508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66F8F06-B8C7-4F93-9FC7-EA842832AC38}"/>
              </a:ext>
            </a:extLst>
          </p:cNvPr>
          <p:cNvSpPr txBox="1">
            <a:spLocks/>
          </p:cNvSpPr>
          <p:nvPr/>
        </p:nvSpPr>
        <p:spPr>
          <a:xfrm>
            <a:off x="457200" y="2491464"/>
            <a:ext cx="2276156"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Orlando, Florida</a:t>
            </a:r>
          </a:p>
        </p:txBody>
      </p:sp>
      <p:sp>
        <p:nvSpPr>
          <p:cNvPr id="5" name="Text Placeholder 2">
            <a:extLst>
              <a:ext uri="{FF2B5EF4-FFF2-40B4-BE49-F238E27FC236}">
                <a16:creationId xmlns:a16="http://schemas.microsoft.com/office/drawing/2014/main" id="{FBF21919-B072-4B13-92E7-9E8FC9036D49}"/>
              </a:ext>
            </a:extLst>
          </p:cNvPr>
          <p:cNvSpPr txBox="1">
            <a:spLocks/>
          </p:cNvSpPr>
          <p:nvPr/>
        </p:nvSpPr>
        <p:spPr>
          <a:xfrm>
            <a:off x="525242" y="1069044"/>
            <a:ext cx="2597150"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Chicago, Illinois</a:t>
            </a:r>
          </a:p>
        </p:txBody>
      </p:sp>
      <p:sp>
        <p:nvSpPr>
          <p:cNvPr id="6" name="Text Placeholder 2">
            <a:extLst>
              <a:ext uri="{FF2B5EF4-FFF2-40B4-BE49-F238E27FC236}">
                <a16:creationId xmlns:a16="http://schemas.microsoft.com/office/drawing/2014/main" id="{A6E10650-130A-4E01-AE0C-1BA47BBD5718}"/>
              </a:ext>
            </a:extLst>
          </p:cNvPr>
          <p:cNvSpPr txBox="1">
            <a:spLocks/>
          </p:cNvSpPr>
          <p:nvPr/>
        </p:nvSpPr>
        <p:spPr>
          <a:xfrm>
            <a:off x="228600" y="2057400"/>
            <a:ext cx="2382135"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Atlanta, Georgia</a:t>
            </a:r>
          </a:p>
        </p:txBody>
      </p:sp>
      <p:sp>
        <p:nvSpPr>
          <p:cNvPr id="7" name="Text Placeholder 2">
            <a:extLst>
              <a:ext uri="{FF2B5EF4-FFF2-40B4-BE49-F238E27FC236}">
                <a16:creationId xmlns:a16="http://schemas.microsoft.com/office/drawing/2014/main" id="{581697A9-2FF4-49D2-AAD1-190D9610832B}"/>
              </a:ext>
            </a:extLst>
          </p:cNvPr>
          <p:cNvSpPr txBox="1">
            <a:spLocks/>
          </p:cNvSpPr>
          <p:nvPr/>
        </p:nvSpPr>
        <p:spPr>
          <a:xfrm>
            <a:off x="38923" y="1578694"/>
            <a:ext cx="2841606"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Champaign, Illinois</a:t>
            </a:r>
          </a:p>
        </p:txBody>
      </p:sp>
      <p:sp>
        <p:nvSpPr>
          <p:cNvPr id="8" name="Text Placeholder 2">
            <a:extLst>
              <a:ext uri="{FF2B5EF4-FFF2-40B4-BE49-F238E27FC236}">
                <a16:creationId xmlns:a16="http://schemas.microsoft.com/office/drawing/2014/main" id="{93F9BF9F-6392-4647-A16B-92176A7063B5}"/>
              </a:ext>
            </a:extLst>
          </p:cNvPr>
          <p:cNvSpPr txBox="1">
            <a:spLocks/>
          </p:cNvSpPr>
          <p:nvPr/>
        </p:nvSpPr>
        <p:spPr>
          <a:xfrm>
            <a:off x="7998174" y="1276512"/>
            <a:ext cx="2597150"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Helsinki, Finland </a:t>
            </a:r>
          </a:p>
        </p:txBody>
      </p:sp>
      <p:sp>
        <p:nvSpPr>
          <p:cNvPr id="9" name="Text Placeholder 2">
            <a:extLst>
              <a:ext uri="{FF2B5EF4-FFF2-40B4-BE49-F238E27FC236}">
                <a16:creationId xmlns:a16="http://schemas.microsoft.com/office/drawing/2014/main" id="{3ACC835E-9B24-4236-9D09-45CD942112CE}"/>
              </a:ext>
            </a:extLst>
          </p:cNvPr>
          <p:cNvSpPr txBox="1">
            <a:spLocks/>
          </p:cNvSpPr>
          <p:nvPr/>
        </p:nvSpPr>
        <p:spPr>
          <a:xfrm>
            <a:off x="8528050" y="2536118"/>
            <a:ext cx="2597150"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Dakar, Senegal</a:t>
            </a:r>
          </a:p>
        </p:txBody>
      </p:sp>
      <p:sp>
        <p:nvSpPr>
          <p:cNvPr id="23" name="Title 1">
            <a:extLst>
              <a:ext uri="{FF2B5EF4-FFF2-40B4-BE49-F238E27FC236}">
                <a16:creationId xmlns:a16="http://schemas.microsoft.com/office/drawing/2014/main" id="{A9C4AB57-C8C3-4045-81E7-2796E17527F1}"/>
              </a:ext>
            </a:extLst>
          </p:cNvPr>
          <p:cNvSpPr txBox="1">
            <a:spLocks/>
          </p:cNvSpPr>
          <p:nvPr/>
        </p:nvSpPr>
        <p:spPr>
          <a:xfrm>
            <a:off x="3684996" y="58205"/>
            <a:ext cx="3931830" cy="914399"/>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solidFill>
                  <a:schemeClr val="accent3">
                    <a:lumMod val="20000"/>
                    <a:lumOff val="80000"/>
                  </a:schemeClr>
                </a:solidFill>
              </a:rPr>
              <a:t>FTA Worldwide </a:t>
            </a:r>
          </a:p>
        </p:txBody>
      </p:sp>
      <p:sp>
        <p:nvSpPr>
          <p:cNvPr id="25" name="Text Placeholder 2">
            <a:extLst>
              <a:ext uri="{FF2B5EF4-FFF2-40B4-BE49-F238E27FC236}">
                <a16:creationId xmlns:a16="http://schemas.microsoft.com/office/drawing/2014/main" id="{49CBF865-545F-437E-A2EA-8796D9D37C51}"/>
              </a:ext>
            </a:extLst>
          </p:cNvPr>
          <p:cNvSpPr txBox="1">
            <a:spLocks/>
          </p:cNvSpPr>
          <p:nvPr/>
        </p:nvSpPr>
        <p:spPr>
          <a:xfrm>
            <a:off x="200796" y="5105400"/>
            <a:ext cx="3304404"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Queensland, Australia</a:t>
            </a:r>
          </a:p>
        </p:txBody>
      </p:sp>
      <p:pic>
        <p:nvPicPr>
          <p:cNvPr id="28" name="Picture 27">
            <a:extLst>
              <a:ext uri="{FF2B5EF4-FFF2-40B4-BE49-F238E27FC236}">
                <a16:creationId xmlns:a16="http://schemas.microsoft.com/office/drawing/2014/main" id="{2682CE0C-E2D5-4233-B12B-BE0BAA754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685800"/>
            <a:ext cx="5668243" cy="5715000"/>
          </a:xfrm>
          <a:prstGeom prst="rect">
            <a:avLst/>
          </a:prstGeom>
        </p:spPr>
      </p:pic>
      <p:cxnSp>
        <p:nvCxnSpPr>
          <p:cNvPr id="29" name="Straight Connector 28">
            <a:extLst>
              <a:ext uri="{FF2B5EF4-FFF2-40B4-BE49-F238E27FC236}">
                <a16:creationId xmlns:a16="http://schemas.microsoft.com/office/drawing/2014/main" id="{84763B9B-7256-4225-B0D1-5E56A9FC7474}"/>
              </a:ext>
            </a:extLst>
          </p:cNvPr>
          <p:cNvCxnSpPr>
            <a:cxnSpLocks/>
          </p:cNvCxnSpPr>
          <p:nvPr/>
        </p:nvCxnSpPr>
        <p:spPr>
          <a:xfrm flipH="1">
            <a:off x="6142218" y="2760946"/>
            <a:ext cx="2504510" cy="1051663"/>
          </a:xfrm>
          <a:prstGeom prst="line">
            <a:avLst/>
          </a:prstGeom>
        </p:spPr>
        <p:style>
          <a:lnRef idx="3">
            <a:schemeClr val="accent1"/>
          </a:lnRef>
          <a:fillRef idx="0">
            <a:schemeClr val="accent1"/>
          </a:fillRef>
          <a:effectRef idx="2">
            <a:schemeClr val="accent1"/>
          </a:effectRef>
          <a:fontRef idx="minor">
            <a:schemeClr val="tx1"/>
          </a:fontRef>
        </p:style>
      </p:cxnSp>
      <p:cxnSp>
        <p:nvCxnSpPr>
          <p:cNvPr id="30" name="Straight Connector 29">
            <a:extLst>
              <a:ext uri="{FF2B5EF4-FFF2-40B4-BE49-F238E27FC236}">
                <a16:creationId xmlns:a16="http://schemas.microsoft.com/office/drawing/2014/main" id="{FD3117AA-B1D8-443F-B2F4-D5A998100758}"/>
              </a:ext>
            </a:extLst>
          </p:cNvPr>
          <p:cNvCxnSpPr>
            <a:cxnSpLocks/>
          </p:cNvCxnSpPr>
          <p:nvPr/>
        </p:nvCxnSpPr>
        <p:spPr>
          <a:xfrm flipH="1">
            <a:off x="6781800" y="1480742"/>
            <a:ext cx="1288724" cy="43258"/>
          </a:xfrm>
          <a:prstGeom prst="line">
            <a:avLst/>
          </a:prstGeom>
        </p:spPr>
        <p:style>
          <a:lnRef idx="3">
            <a:schemeClr val="accent1"/>
          </a:lnRef>
          <a:fillRef idx="0">
            <a:schemeClr val="accent1"/>
          </a:fillRef>
          <a:effectRef idx="2">
            <a:schemeClr val="accent1"/>
          </a:effectRef>
          <a:fontRef idx="minor">
            <a:schemeClr val="tx1"/>
          </a:fontRef>
        </p:style>
      </p:cxnSp>
      <p:cxnSp>
        <p:nvCxnSpPr>
          <p:cNvPr id="32" name="Straight Connector 31">
            <a:extLst>
              <a:ext uri="{FF2B5EF4-FFF2-40B4-BE49-F238E27FC236}">
                <a16:creationId xmlns:a16="http://schemas.microsoft.com/office/drawing/2014/main" id="{7FA5A6C0-B208-4906-849E-3BB646D1009A}"/>
              </a:ext>
            </a:extLst>
          </p:cNvPr>
          <p:cNvCxnSpPr>
            <a:cxnSpLocks/>
          </p:cNvCxnSpPr>
          <p:nvPr/>
        </p:nvCxnSpPr>
        <p:spPr>
          <a:xfrm flipH="1" flipV="1">
            <a:off x="2743202" y="2716567"/>
            <a:ext cx="838198" cy="100224"/>
          </a:xfrm>
          <a:prstGeom prst="line">
            <a:avLst/>
          </a:prstGeom>
        </p:spPr>
        <p:style>
          <a:lnRef idx="3">
            <a:schemeClr val="accent1"/>
          </a:lnRef>
          <a:fillRef idx="0">
            <a:schemeClr val="accent1"/>
          </a:fillRef>
          <a:effectRef idx="2">
            <a:schemeClr val="accent1"/>
          </a:effectRef>
          <a:fontRef idx="minor">
            <a:schemeClr val="tx1"/>
          </a:fontRef>
        </p:style>
      </p:cxnSp>
      <p:cxnSp>
        <p:nvCxnSpPr>
          <p:cNvPr id="36" name="Straight Connector 35">
            <a:extLst>
              <a:ext uri="{FF2B5EF4-FFF2-40B4-BE49-F238E27FC236}">
                <a16:creationId xmlns:a16="http://schemas.microsoft.com/office/drawing/2014/main" id="{76FAC34B-C437-4AA5-A4B4-18F4FD0B25E5}"/>
              </a:ext>
            </a:extLst>
          </p:cNvPr>
          <p:cNvCxnSpPr>
            <a:cxnSpLocks/>
          </p:cNvCxnSpPr>
          <p:nvPr/>
        </p:nvCxnSpPr>
        <p:spPr>
          <a:xfrm flipH="1" flipV="1">
            <a:off x="2713757" y="1875623"/>
            <a:ext cx="797793" cy="358960"/>
          </a:xfrm>
          <a:prstGeom prst="line">
            <a:avLst/>
          </a:prstGeom>
        </p:spPr>
        <p:style>
          <a:lnRef idx="3">
            <a:schemeClr val="accent1"/>
          </a:lnRef>
          <a:fillRef idx="0">
            <a:schemeClr val="accent1"/>
          </a:fillRef>
          <a:effectRef idx="2">
            <a:schemeClr val="accent1"/>
          </a:effectRef>
          <a:fontRef idx="minor">
            <a:schemeClr val="tx1"/>
          </a:fontRef>
        </p:style>
      </p:cxnSp>
      <p:cxnSp>
        <p:nvCxnSpPr>
          <p:cNvPr id="37" name="Straight Connector 36">
            <a:extLst>
              <a:ext uri="{FF2B5EF4-FFF2-40B4-BE49-F238E27FC236}">
                <a16:creationId xmlns:a16="http://schemas.microsoft.com/office/drawing/2014/main" id="{F15EE65B-1683-4B25-AA16-4A79A89C10A2}"/>
              </a:ext>
            </a:extLst>
          </p:cNvPr>
          <p:cNvCxnSpPr>
            <a:cxnSpLocks/>
          </p:cNvCxnSpPr>
          <p:nvPr/>
        </p:nvCxnSpPr>
        <p:spPr>
          <a:xfrm flipH="1" flipV="1">
            <a:off x="2849949" y="1416572"/>
            <a:ext cx="835047" cy="459051"/>
          </a:xfrm>
          <a:prstGeom prst="line">
            <a:avLst/>
          </a:prstGeom>
        </p:spPr>
        <p:style>
          <a:lnRef idx="3">
            <a:schemeClr val="accent1"/>
          </a:lnRef>
          <a:fillRef idx="0">
            <a:schemeClr val="accent1"/>
          </a:fillRef>
          <a:effectRef idx="2">
            <a:schemeClr val="accent1"/>
          </a:effectRef>
          <a:fontRef idx="minor">
            <a:schemeClr val="tx1"/>
          </a:fontRef>
        </p:style>
      </p:cxnSp>
      <p:cxnSp>
        <p:nvCxnSpPr>
          <p:cNvPr id="38" name="Straight Connector 37">
            <a:extLst>
              <a:ext uri="{FF2B5EF4-FFF2-40B4-BE49-F238E27FC236}">
                <a16:creationId xmlns:a16="http://schemas.microsoft.com/office/drawing/2014/main" id="{9154EA6B-F407-47B5-BA10-52302E165C47}"/>
              </a:ext>
            </a:extLst>
          </p:cNvPr>
          <p:cNvCxnSpPr>
            <a:cxnSpLocks/>
          </p:cNvCxnSpPr>
          <p:nvPr/>
        </p:nvCxnSpPr>
        <p:spPr>
          <a:xfrm flipH="1" flipV="1">
            <a:off x="2517042" y="2391979"/>
            <a:ext cx="1064358" cy="203257"/>
          </a:xfrm>
          <a:prstGeom prst="line">
            <a:avLst/>
          </a:prstGeom>
        </p:spPr>
        <p:style>
          <a:lnRef idx="3">
            <a:schemeClr val="accent1"/>
          </a:lnRef>
          <a:fillRef idx="0">
            <a:schemeClr val="accent1"/>
          </a:fillRef>
          <a:effectRef idx="2">
            <a:schemeClr val="accent1"/>
          </a:effectRef>
          <a:fontRef idx="minor">
            <a:schemeClr val="tx1"/>
          </a:fontRef>
        </p:style>
      </p:cxnSp>
      <p:sp>
        <p:nvSpPr>
          <p:cNvPr id="47" name="Arc 46">
            <a:extLst>
              <a:ext uri="{FF2B5EF4-FFF2-40B4-BE49-F238E27FC236}">
                <a16:creationId xmlns:a16="http://schemas.microsoft.com/office/drawing/2014/main" id="{4D621DAF-07E2-49A7-AA4F-BB73399BAE74}"/>
              </a:ext>
            </a:extLst>
          </p:cNvPr>
          <p:cNvSpPr/>
          <p:nvPr/>
        </p:nvSpPr>
        <p:spPr>
          <a:xfrm rot="13927553">
            <a:off x="2476500" y="4015212"/>
            <a:ext cx="533402" cy="1392074"/>
          </a:xfrm>
          <a:prstGeom prst="arc">
            <a:avLst>
              <a:gd name="adj1" fmla="val 15751533"/>
              <a:gd name="adj2" fmla="val 2790241"/>
            </a:avLst>
          </a:prstGeom>
          <a:ln w="1905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pic>
        <p:nvPicPr>
          <p:cNvPr id="55" name="Picture 54">
            <a:extLst>
              <a:ext uri="{FF2B5EF4-FFF2-40B4-BE49-F238E27FC236}">
                <a16:creationId xmlns:a16="http://schemas.microsoft.com/office/drawing/2014/main" id="{F689BEB9-8832-45DD-B952-A204730BD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58321">
            <a:off x="2689657" y="767826"/>
            <a:ext cx="5678953" cy="5587236"/>
          </a:xfrm>
          <a:prstGeom prst="rect">
            <a:avLst/>
          </a:prstGeom>
        </p:spPr>
      </p:pic>
      <p:sp>
        <p:nvSpPr>
          <p:cNvPr id="57" name="Oval 56">
            <a:extLst>
              <a:ext uri="{FF2B5EF4-FFF2-40B4-BE49-F238E27FC236}">
                <a16:creationId xmlns:a16="http://schemas.microsoft.com/office/drawing/2014/main" id="{BB7BBE0E-99A1-4A6F-8EC8-40C407E8C969}"/>
              </a:ext>
            </a:extLst>
          </p:cNvPr>
          <p:cNvSpPr/>
          <p:nvPr/>
        </p:nvSpPr>
        <p:spPr>
          <a:xfrm>
            <a:off x="2727893" y="735912"/>
            <a:ext cx="5592043" cy="5614776"/>
          </a:xfrm>
          <a:prstGeom prst="ellipse">
            <a:avLst/>
          </a:prstGeom>
          <a:noFill/>
          <a:ln w="12065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 name="Straight Connector 1">
            <a:extLst>
              <a:ext uri="{FF2B5EF4-FFF2-40B4-BE49-F238E27FC236}">
                <a16:creationId xmlns:a16="http://schemas.microsoft.com/office/drawing/2014/main" id="{F2B5012B-BD58-748A-9DFB-4575941A9628}"/>
              </a:ext>
            </a:extLst>
          </p:cNvPr>
          <p:cNvCxnSpPr>
            <a:cxnSpLocks/>
          </p:cNvCxnSpPr>
          <p:nvPr/>
        </p:nvCxnSpPr>
        <p:spPr>
          <a:xfrm flipH="1">
            <a:off x="6254318" y="3543300"/>
            <a:ext cx="2469413" cy="344652"/>
          </a:xfrm>
          <a:prstGeom prst="line">
            <a:avLst/>
          </a:prstGeom>
        </p:spPr>
        <p:style>
          <a:lnRef idx="3">
            <a:schemeClr val="accent1"/>
          </a:lnRef>
          <a:fillRef idx="0">
            <a:schemeClr val="accent1"/>
          </a:fillRef>
          <a:effectRef idx="2">
            <a:schemeClr val="accent1"/>
          </a:effectRef>
          <a:fontRef idx="minor">
            <a:schemeClr val="tx1"/>
          </a:fontRef>
        </p:style>
      </p:cxnSp>
      <p:sp>
        <p:nvSpPr>
          <p:cNvPr id="10" name="Text Placeholder 2">
            <a:extLst>
              <a:ext uri="{FF2B5EF4-FFF2-40B4-BE49-F238E27FC236}">
                <a16:creationId xmlns:a16="http://schemas.microsoft.com/office/drawing/2014/main" id="{DEF2B05D-2D9F-1182-59C8-445B5AEEF216}"/>
              </a:ext>
            </a:extLst>
          </p:cNvPr>
          <p:cNvSpPr txBox="1">
            <a:spLocks/>
          </p:cNvSpPr>
          <p:nvPr/>
        </p:nvSpPr>
        <p:spPr>
          <a:xfrm>
            <a:off x="8646728" y="3276600"/>
            <a:ext cx="2597150"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Banjul, Gambia</a:t>
            </a:r>
          </a:p>
        </p:txBody>
      </p:sp>
      <p:sp>
        <p:nvSpPr>
          <p:cNvPr id="12" name="TextBox 11">
            <a:extLst>
              <a:ext uri="{FF2B5EF4-FFF2-40B4-BE49-F238E27FC236}">
                <a16:creationId xmlns:a16="http://schemas.microsoft.com/office/drawing/2014/main" id="{54700F3F-AAF1-BFC1-7AB6-02D26591A950}"/>
              </a:ext>
            </a:extLst>
          </p:cNvPr>
          <p:cNvSpPr txBox="1"/>
          <p:nvPr/>
        </p:nvSpPr>
        <p:spPr>
          <a:xfrm>
            <a:off x="8296672" y="4376565"/>
            <a:ext cx="3059906" cy="461665"/>
          </a:xfrm>
          <a:prstGeom prst="rect">
            <a:avLst/>
          </a:prstGeom>
          <a:noFill/>
        </p:spPr>
        <p:txBody>
          <a:bodyPr wrap="square">
            <a:spAutoFit/>
          </a:bodyPr>
          <a:lstStyle/>
          <a:p>
            <a:pPr marL="0" indent="0">
              <a:buNone/>
            </a:pPr>
            <a:r>
              <a:rPr lang="en-US" sz="2400" dirty="0">
                <a:solidFill>
                  <a:schemeClr val="accent3">
                    <a:lumMod val="20000"/>
                    <a:lumOff val="80000"/>
                  </a:schemeClr>
                </a:solidFill>
              </a:rPr>
              <a:t>Gaborone, Botswana</a:t>
            </a:r>
            <a:endParaRPr lang="en-US" dirty="0">
              <a:solidFill>
                <a:schemeClr val="accent3">
                  <a:lumMod val="20000"/>
                  <a:lumOff val="80000"/>
                </a:schemeClr>
              </a:solidFill>
            </a:endParaRPr>
          </a:p>
        </p:txBody>
      </p:sp>
      <p:cxnSp>
        <p:nvCxnSpPr>
          <p:cNvPr id="13" name="Straight Connector 12">
            <a:extLst>
              <a:ext uri="{FF2B5EF4-FFF2-40B4-BE49-F238E27FC236}">
                <a16:creationId xmlns:a16="http://schemas.microsoft.com/office/drawing/2014/main" id="{206E8D0F-CFAA-861A-2FDA-4D1DE44F10C1}"/>
              </a:ext>
            </a:extLst>
          </p:cNvPr>
          <p:cNvCxnSpPr>
            <a:cxnSpLocks/>
          </p:cNvCxnSpPr>
          <p:nvPr/>
        </p:nvCxnSpPr>
        <p:spPr>
          <a:xfrm flipH="1">
            <a:off x="7620000" y="4648200"/>
            <a:ext cx="762000" cy="304800"/>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52E63C3E-3C27-E2A5-B7D4-96BB584D4E8C}"/>
              </a:ext>
            </a:extLst>
          </p:cNvPr>
          <p:cNvSpPr txBox="1"/>
          <p:nvPr/>
        </p:nvSpPr>
        <p:spPr>
          <a:xfrm>
            <a:off x="8559862" y="4000500"/>
            <a:ext cx="2684016" cy="461665"/>
          </a:xfrm>
          <a:prstGeom prst="rect">
            <a:avLst/>
          </a:prstGeom>
          <a:noFill/>
        </p:spPr>
        <p:txBody>
          <a:bodyPr wrap="square">
            <a:spAutoFit/>
          </a:bodyPr>
          <a:lstStyle/>
          <a:p>
            <a:pPr marL="0" indent="0">
              <a:buNone/>
            </a:pPr>
            <a:r>
              <a:rPr lang="en-US" sz="2400" dirty="0">
                <a:solidFill>
                  <a:schemeClr val="accent3">
                    <a:lumMod val="20000"/>
                    <a:lumOff val="80000"/>
                  </a:schemeClr>
                </a:solidFill>
              </a:rPr>
              <a:t>Harare, Zimbabwe</a:t>
            </a:r>
            <a:endParaRPr lang="en-US" dirty="0">
              <a:solidFill>
                <a:schemeClr val="accent3">
                  <a:lumMod val="20000"/>
                  <a:lumOff val="80000"/>
                </a:schemeClr>
              </a:solidFill>
            </a:endParaRPr>
          </a:p>
        </p:txBody>
      </p:sp>
      <p:cxnSp>
        <p:nvCxnSpPr>
          <p:cNvPr id="19" name="Straight Connector 18">
            <a:extLst>
              <a:ext uri="{FF2B5EF4-FFF2-40B4-BE49-F238E27FC236}">
                <a16:creationId xmlns:a16="http://schemas.microsoft.com/office/drawing/2014/main" id="{C0137661-96B7-3242-EB45-7B8B706FC8C4}"/>
              </a:ext>
            </a:extLst>
          </p:cNvPr>
          <p:cNvCxnSpPr>
            <a:cxnSpLocks/>
          </p:cNvCxnSpPr>
          <p:nvPr/>
        </p:nvCxnSpPr>
        <p:spPr>
          <a:xfrm flipH="1">
            <a:off x="7772400" y="4272937"/>
            <a:ext cx="870506" cy="375263"/>
          </a:xfrm>
          <a:prstGeom prst="line">
            <a:avLst/>
          </a:prstGeom>
        </p:spPr>
        <p:style>
          <a:lnRef idx="3">
            <a:schemeClr val="accent1"/>
          </a:lnRef>
          <a:fillRef idx="0">
            <a:schemeClr val="accent1"/>
          </a:fillRef>
          <a:effectRef idx="2">
            <a:schemeClr val="accent1"/>
          </a:effectRef>
          <a:fontRef idx="minor">
            <a:schemeClr val="tx1"/>
          </a:fontRef>
        </p:style>
      </p:cxnSp>
      <p:sp>
        <p:nvSpPr>
          <p:cNvPr id="21" name="Text Placeholder 2">
            <a:extLst>
              <a:ext uri="{FF2B5EF4-FFF2-40B4-BE49-F238E27FC236}">
                <a16:creationId xmlns:a16="http://schemas.microsoft.com/office/drawing/2014/main" id="{B0B64AE4-80D4-CAF7-FD91-1FA6A04FCB65}"/>
              </a:ext>
            </a:extLst>
          </p:cNvPr>
          <p:cNvSpPr txBox="1">
            <a:spLocks/>
          </p:cNvSpPr>
          <p:nvPr/>
        </p:nvSpPr>
        <p:spPr>
          <a:xfrm>
            <a:off x="9918616" y="5446106"/>
            <a:ext cx="1904213" cy="685800"/>
          </a:xfrm>
          <a:prstGeom prst="rect">
            <a:avLst/>
          </a:prstGeom>
          <a:ln w="38100">
            <a:solidFill>
              <a:srgbClr val="C00000"/>
            </a:solidFill>
          </a:ln>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00000"/>
              </a:lnSpc>
              <a:buNone/>
            </a:pPr>
            <a:endParaRPr lang="en-US" sz="1400" b="1" u="sng" dirty="0">
              <a:solidFill>
                <a:schemeClr val="accent3">
                  <a:lumMod val="20000"/>
                  <a:lumOff val="80000"/>
                </a:schemeClr>
              </a:solidFill>
            </a:endParaRPr>
          </a:p>
        </p:txBody>
      </p:sp>
      <p:sp>
        <p:nvSpPr>
          <p:cNvPr id="22" name="TextBox 21">
            <a:extLst>
              <a:ext uri="{FF2B5EF4-FFF2-40B4-BE49-F238E27FC236}">
                <a16:creationId xmlns:a16="http://schemas.microsoft.com/office/drawing/2014/main" id="{74C1044D-AD50-0575-9648-EECB717E9DAD}"/>
              </a:ext>
            </a:extLst>
          </p:cNvPr>
          <p:cNvSpPr txBox="1"/>
          <p:nvPr/>
        </p:nvSpPr>
        <p:spPr>
          <a:xfrm>
            <a:off x="10159280" y="5472349"/>
            <a:ext cx="1641095" cy="861774"/>
          </a:xfrm>
          <a:prstGeom prst="rect">
            <a:avLst/>
          </a:prstGeom>
          <a:noFill/>
        </p:spPr>
        <p:txBody>
          <a:bodyPr wrap="square" rtlCol="0">
            <a:spAutoFit/>
          </a:bodyPr>
          <a:lstStyle/>
          <a:p>
            <a:r>
              <a:rPr lang="en-US" sz="1600" dirty="0">
                <a:solidFill>
                  <a:schemeClr val="accent3">
                    <a:lumMod val="20000"/>
                    <a:lumOff val="80000"/>
                  </a:schemeClr>
                </a:solidFill>
              </a:rPr>
              <a:t>Camps/Clinics</a:t>
            </a:r>
          </a:p>
          <a:p>
            <a:r>
              <a:rPr lang="en-US" sz="1600" dirty="0">
                <a:solidFill>
                  <a:schemeClr val="accent3">
                    <a:lumMod val="20000"/>
                    <a:lumOff val="80000"/>
                  </a:schemeClr>
                </a:solidFill>
              </a:rPr>
              <a:t>Equipment/Gear</a:t>
            </a:r>
            <a:endParaRPr lang="en-US" sz="2400" dirty="0">
              <a:solidFill>
                <a:schemeClr val="accent3">
                  <a:lumMod val="20000"/>
                  <a:lumOff val="80000"/>
                </a:schemeClr>
              </a:solidFill>
            </a:endParaRPr>
          </a:p>
          <a:p>
            <a:endParaRPr lang="en-US" dirty="0"/>
          </a:p>
        </p:txBody>
      </p:sp>
      <p:pic>
        <p:nvPicPr>
          <p:cNvPr id="24" name="Graphic 2" descr="Box">
            <a:extLst>
              <a:ext uri="{FF2B5EF4-FFF2-40B4-BE49-F238E27FC236}">
                <a16:creationId xmlns:a16="http://schemas.microsoft.com/office/drawing/2014/main" id="{3D42F637-D775-6496-A623-5436192B7E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67004" y="5766394"/>
            <a:ext cx="304800" cy="304800"/>
          </a:xfrm>
          <a:prstGeom prst="rect">
            <a:avLst/>
          </a:prstGeom>
        </p:spPr>
      </p:pic>
      <p:pic>
        <p:nvPicPr>
          <p:cNvPr id="27" name="Graphic 1" descr="Basketball">
            <a:extLst>
              <a:ext uri="{FF2B5EF4-FFF2-40B4-BE49-F238E27FC236}">
                <a16:creationId xmlns:a16="http://schemas.microsoft.com/office/drawing/2014/main" id="{885604BC-5EAA-26F8-B118-652A8662B3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91253" y="5501351"/>
            <a:ext cx="289560" cy="289560"/>
          </a:xfrm>
          <a:prstGeom prst="rect">
            <a:avLst/>
          </a:prstGeom>
        </p:spPr>
      </p:pic>
      <p:pic>
        <p:nvPicPr>
          <p:cNvPr id="31" name="Graphic 1" descr="Basketball">
            <a:extLst>
              <a:ext uri="{FF2B5EF4-FFF2-40B4-BE49-F238E27FC236}">
                <a16:creationId xmlns:a16="http://schemas.microsoft.com/office/drawing/2014/main" id="{1FFCDBFF-E772-E3C3-E766-9FBE3F4E75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43465" y="1304303"/>
            <a:ext cx="289560" cy="289560"/>
          </a:xfrm>
          <a:prstGeom prst="rect">
            <a:avLst/>
          </a:prstGeom>
        </p:spPr>
      </p:pic>
      <p:pic>
        <p:nvPicPr>
          <p:cNvPr id="33" name="Graphic 1" descr="Basketball">
            <a:extLst>
              <a:ext uri="{FF2B5EF4-FFF2-40B4-BE49-F238E27FC236}">
                <a16:creationId xmlns:a16="http://schemas.microsoft.com/office/drawing/2014/main" id="{FA587441-21F3-65A4-40E9-CDF109DC3C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12146" y="2588460"/>
            <a:ext cx="289560" cy="289560"/>
          </a:xfrm>
          <a:prstGeom prst="rect">
            <a:avLst/>
          </a:prstGeom>
        </p:spPr>
      </p:pic>
      <p:pic>
        <p:nvPicPr>
          <p:cNvPr id="34" name="Graphic 2" descr="Box">
            <a:extLst>
              <a:ext uri="{FF2B5EF4-FFF2-40B4-BE49-F238E27FC236}">
                <a16:creationId xmlns:a16="http://schemas.microsoft.com/office/drawing/2014/main" id="{CE6E5643-102D-6050-E148-17036853A2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70723" y="2580840"/>
            <a:ext cx="304800" cy="304800"/>
          </a:xfrm>
          <a:prstGeom prst="rect">
            <a:avLst/>
          </a:prstGeom>
        </p:spPr>
      </p:pic>
      <p:pic>
        <p:nvPicPr>
          <p:cNvPr id="35" name="Graphic 2" descr="Box">
            <a:extLst>
              <a:ext uri="{FF2B5EF4-FFF2-40B4-BE49-F238E27FC236}">
                <a16:creationId xmlns:a16="http://schemas.microsoft.com/office/drawing/2014/main" id="{5AE98943-E03B-534A-767B-BDB6C83E58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25200" y="4492031"/>
            <a:ext cx="304800" cy="304800"/>
          </a:xfrm>
          <a:prstGeom prst="rect">
            <a:avLst/>
          </a:prstGeom>
        </p:spPr>
      </p:pic>
      <p:pic>
        <p:nvPicPr>
          <p:cNvPr id="39" name="Graphic 2" descr="Box">
            <a:extLst>
              <a:ext uri="{FF2B5EF4-FFF2-40B4-BE49-F238E27FC236}">
                <a16:creationId xmlns:a16="http://schemas.microsoft.com/office/drawing/2014/main" id="{7B3DEAC7-E995-2EBB-EE0A-F2136A41CE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88489" y="4078932"/>
            <a:ext cx="304800" cy="304800"/>
          </a:xfrm>
          <a:prstGeom prst="rect">
            <a:avLst/>
          </a:prstGeom>
        </p:spPr>
      </p:pic>
      <p:pic>
        <p:nvPicPr>
          <p:cNvPr id="40" name="Graphic 2" descr="Box">
            <a:extLst>
              <a:ext uri="{FF2B5EF4-FFF2-40B4-BE49-F238E27FC236}">
                <a16:creationId xmlns:a16="http://schemas.microsoft.com/office/drawing/2014/main" id="{F6D1CD10-4C33-0D71-BB1C-4A653043F2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51778" y="3315817"/>
            <a:ext cx="304800" cy="304800"/>
          </a:xfrm>
          <a:prstGeom prst="rect">
            <a:avLst/>
          </a:prstGeom>
        </p:spPr>
      </p:pic>
      <p:pic>
        <p:nvPicPr>
          <p:cNvPr id="41" name="Graphic 1" descr="Basketball">
            <a:extLst>
              <a:ext uri="{FF2B5EF4-FFF2-40B4-BE49-F238E27FC236}">
                <a16:creationId xmlns:a16="http://schemas.microsoft.com/office/drawing/2014/main" id="{FA452A79-03C2-C5F8-C519-CAED884885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8929" y="3331057"/>
            <a:ext cx="289560" cy="289560"/>
          </a:xfrm>
          <a:prstGeom prst="rect">
            <a:avLst/>
          </a:prstGeom>
        </p:spPr>
      </p:pic>
      <p:pic>
        <p:nvPicPr>
          <p:cNvPr id="42" name="Graphic 1" descr="Basketball">
            <a:extLst>
              <a:ext uri="{FF2B5EF4-FFF2-40B4-BE49-F238E27FC236}">
                <a16:creationId xmlns:a16="http://schemas.microsoft.com/office/drawing/2014/main" id="{0D8BEED4-48D9-F981-65F2-9656F376D5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75853" y="5180861"/>
            <a:ext cx="289560" cy="289560"/>
          </a:xfrm>
          <a:prstGeom prst="rect">
            <a:avLst/>
          </a:prstGeom>
        </p:spPr>
      </p:pic>
      <p:pic>
        <p:nvPicPr>
          <p:cNvPr id="43" name="Graphic 1" descr="Basketball">
            <a:extLst>
              <a:ext uri="{FF2B5EF4-FFF2-40B4-BE49-F238E27FC236}">
                <a16:creationId xmlns:a16="http://schemas.microsoft.com/office/drawing/2014/main" id="{7F6224D9-DFE1-762A-3A96-C68144942D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58412" y="1159523"/>
            <a:ext cx="289560" cy="289560"/>
          </a:xfrm>
          <a:prstGeom prst="rect">
            <a:avLst/>
          </a:prstGeom>
        </p:spPr>
      </p:pic>
      <p:pic>
        <p:nvPicPr>
          <p:cNvPr id="44" name="Graphic 1" descr="Basketball">
            <a:extLst>
              <a:ext uri="{FF2B5EF4-FFF2-40B4-BE49-F238E27FC236}">
                <a16:creationId xmlns:a16="http://schemas.microsoft.com/office/drawing/2014/main" id="{B46C2C21-4109-EDC7-13FB-E7F7E334D1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20234" y="1628900"/>
            <a:ext cx="289560" cy="289560"/>
          </a:xfrm>
          <a:prstGeom prst="rect">
            <a:avLst/>
          </a:prstGeom>
        </p:spPr>
      </p:pic>
      <p:pic>
        <p:nvPicPr>
          <p:cNvPr id="45" name="Graphic 1" descr="Basketball">
            <a:extLst>
              <a:ext uri="{FF2B5EF4-FFF2-40B4-BE49-F238E27FC236}">
                <a16:creationId xmlns:a16="http://schemas.microsoft.com/office/drawing/2014/main" id="{323B616D-9733-F5FC-A74F-90F8FFB4F3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28076" y="2140794"/>
            <a:ext cx="289560" cy="289560"/>
          </a:xfrm>
          <a:prstGeom prst="rect">
            <a:avLst/>
          </a:prstGeom>
        </p:spPr>
      </p:pic>
      <p:pic>
        <p:nvPicPr>
          <p:cNvPr id="46" name="Graphic 1" descr="Basketball">
            <a:extLst>
              <a:ext uri="{FF2B5EF4-FFF2-40B4-BE49-F238E27FC236}">
                <a16:creationId xmlns:a16="http://schemas.microsoft.com/office/drawing/2014/main" id="{ACA83397-60E3-5020-CB61-E2936D0976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17858" y="2523867"/>
            <a:ext cx="289560" cy="289560"/>
          </a:xfrm>
          <a:prstGeom prst="rect">
            <a:avLst/>
          </a:prstGeom>
        </p:spPr>
      </p:pic>
      <p:sp>
        <p:nvSpPr>
          <p:cNvPr id="3" name="Text Placeholder 2">
            <a:extLst>
              <a:ext uri="{FF2B5EF4-FFF2-40B4-BE49-F238E27FC236}">
                <a16:creationId xmlns:a16="http://schemas.microsoft.com/office/drawing/2014/main" id="{4A97690F-30CE-C0F8-83BE-0A67165AB0F6}"/>
              </a:ext>
            </a:extLst>
          </p:cNvPr>
          <p:cNvSpPr txBox="1">
            <a:spLocks/>
          </p:cNvSpPr>
          <p:nvPr/>
        </p:nvSpPr>
        <p:spPr>
          <a:xfrm>
            <a:off x="15095" y="6255438"/>
            <a:ext cx="11460154"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800" dirty="0">
                <a:solidFill>
                  <a:schemeClr val="accent3">
                    <a:lumMod val="20000"/>
                    <a:lumOff val="80000"/>
                  </a:schemeClr>
                </a:solidFill>
              </a:rPr>
              <a:t>FTA conducted camps/clinics and shipped equipment/gear</a:t>
            </a:r>
          </a:p>
        </p:txBody>
      </p:sp>
    </p:spTree>
    <p:extLst>
      <p:ext uri="{BB962C8B-B14F-4D97-AF65-F5344CB8AC3E}">
        <p14:creationId xmlns:p14="http://schemas.microsoft.com/office/powerpoint/2010/main" val="265836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66F8F06-B8C7-4F93-9FC7-EA842832AC38}"/>
              </a:ext>
            </a:extLst>
          </p:cNvPr>
          <p:cNvSpPr txBox="1">
            <a:spLocks/>
          </p:cNvSpPr>
          <p:nvPr/>
        </p:nvSpPr>
        <p:spPr>
          <a:xfrm>
            <a:off x="1188436" y="2918034"/>
            <a:ext cx="2597150"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Jamaica</a:t>
            </a:r>
          </a:p>
        </p:txBody>
      </p:sp>
      <p:sp>
        <p:nvSpPr>
          <p:cNvPr id="5" name="Text Placeholder 2">
            <a:extLst>
              <a:ext uri="{FF2B5EF4-FFF2-40B4-BE49-F238E27FC236}">
                <a16:creationId xmlns:a16="http://schemas.microsoft.com/office/drawing/2014/main" id="{FBF21919-B072-4B13-92E7-9E8FC9036D49}"/>
              </a:ext>
            </a:extLst>
          </p:cNvPr>
          <p:cNvSpPr txBox="1">
            <a:spLocks/>
          </p:cNvSpPr>
          <p:nvPr/>
        </p:nvSpPr>
        <p:spPr>
          <a:xfrm>
            <a:off x="1854682" y="959268"/>
            <a:ext cx="2597150"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Canada</a:t>
            </a:r>
          </a:p>
        </p:txBody>
      </p:sp>
      <p:sp>
        <p:nvSpPr>
          <p:cNvPr id="6" name="Text Placeholder 2">
            <a:extLst>
              <a:ext uri="{FF2B5EF4-FFF2-40B4-BE49-F238E27FC236}">
                <a16:creationId xmlns:a16="http://schemas.microsoft.com/office/drawing/2014/main" id="{A6E10650-130A-4E01-AE0C-1BA47BBD5718}"/>
              </a:ext>
            </a:extLst>
          </p:cNvPr>
          <p:cNvSpPr txBox="1">
            <a:spLocks/>
          </p:cNvSpPr>
          <p:nvPr/>
        </p:nvSpPr>
        <p:spPr>
          <a:xfrm>
            <a:off x="990600" y="2057400"/>
            <a:ext cx="2597150"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California</a:t>
            </a:r>
          </a:p>
        </p:txBody>
      </p:sp>
      <p:sp>
        <p:nvSpPr>
          <p:cNvPr id="7" name="Text Placeholder 2">
            <a:extLst>
              <a:ext uri="{FF2B5EF4-FFF2-40B4-BE49-F238E27FC236}">
                <a16:creationId xmlns:a16="http://schemas.microsoft.com/office/drawing/2014/main" id="{581697A9-2FF4-49D2-AAD1-190D9610832B}"/>
              </a:ext>
            </a:extLst>
          </p:cNvPr>
          <p:cNvSpPr txBox="1">
            <a:spLocks/>
          </p:cNvSpPr>
          <p:nvPr/>
        </p:nvSpPr>
        <p:spPr>
          <a:xfrm>
            <a:off x="1075757" y="1436304"/>
            <a:ext cx="1438843"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New York</a:t>
            </a:r>
          </a:p>
        </p:txBody>
      </p:sp>
      <p:sp>
        <p:nvSpPr>
          <p:cNvPr id="9" name="Text Placeholder 2">
            <a:extLst>
              <a:ext uri="{FF2B5EF4-FFF2-40B4-BE49-F238E27FC236}">
                <a16:creationId xmlns:a16="http://schemas.microsoft.com/office/drawing/2014/main" id="{3ACC835E-9B24-4236-9D09-45CD942112CE}"/>
              </a:ext>
            </a:extLst>
          </p:cNvPr>
          <p:cNvSpPr txBox="1">
            <a:spLocks/>
          </p:cNvSpPr>
          <p:nvPr/>
        </p:nvSpPr>
        <p:spPr>
          <a:xfrm>
            <a:off x="8604250" y="2572305"/>
            <a:ext cx="2597150"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Nigeria</a:t>
            </a:r>
          </a:p>
        </p:txBody>
      </p:sp>
      <p:sp>
        <p:nvSpPr>
          <p:cNvPr id="23" name="Title 1">
            <a:extLst>
              <a:ext uri="{FF2B5EF4-FFF2-40B4-BE49-F238E27FC236}">
                <a16:creationId xmlns:a16="http://schemas.microsoft.com/office/drawing/2014/main" id="{A9C4AB57-C8C3-4045-81E7-2796E17527F1}"/>
              </a:ext>
            </a:extLst>
          </p:cNvPr>
          <p:cNvSpPr txBox="1">
            <a:spLocks/>
          </p:cNvSpPr>
          <p:nvPr/>
        </p:nvSpPr>
        <p:spPr>
          <a:xfrm>
            <a:off x="2446480" y="32856"/>
            <a:ext cx="7367049" cy="914399"/>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solidFill>
                  <a:schemeClr val="accent3">
                    <a:lumMod val="20000"/>
                    <a:lumOff val="80000"/>
                  </a:schemeClr>
                </a:solidFill>
              </a:rPr>
              <a:t>FTA Camp Future Locations</a:t>
            </a:r>
          </a:p>
        </p:txBody>
      </p:sp>
      <p:pic>
        <p:nvPicPr>
          <p:cNvPr id="28" name="Picture 27">
            <a:extLst>
              <a:ext uri="{FF2B5EF4-FFF2-40B4-BE49-F238E27FC236}">
                <a16:creationId xmlns:a16="http://schemas.microsoft.com/office/drawing/2014/main" id="{657B1647-2B12-4701-AEDC-75A76B9A7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685798"/>
            <a:ext cx="5638801" cy="5638801"/>
          </a:xfrm>
          <a:prstGeom prst="rect">
            <a:avLst/>
          </a:prstGeom>
        </p:spPr>
      </p:pic>
      <p:pic>
        <p:nvPicPr>
          <p:cNvPr id="30" name="Picture 29">
            <a:extLst>
              <a:ext uri="{FF2B5EF4-FFF2-40B4-BE49-F238E27FC236}">
                <a16:creationId xmlns:a16="http://schemas.microsoft.com/office/drawing/2014/main" id="{1B081A2D-0E59-4233-8196-12506BA36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58321">
            <a:off x="2651860" y="711062"/>
            <a:ext cx="5704871" cy="5642553"/>
          </a:xfrm>
          <a:prstGeom prst="rect">
            <a:avLst/>
          </a:prstGeom>
        </p:spPr>
      </p:pic>
      <p:cxnSp>
        <p:nvCxnSpPr>
          <p:cNvPr id="35" name="Straight Connector 34">
            <a:extLst>
              <a:ext uri="{FF2B5EF4-FFF2-40B4-BE49-F238E27FC236}">
                <a16:creationId xmlns:a16="http://schemas.microsoft.com/office/drawing/2014/main" id="{B7BC5796-E8EA-46A7-857D-F45EB3D81C3D}"/>
              </a:ext>
            </a:extLst>
          </p:cNvPr>
          <p:cNvCxnSpPr>
            <a:cxnSpLocks/>
          </p:cNvCxnSpPr>
          <p:nvPr/>
        </p:nvCxnSpPr>
        <p:spPr>
          <a:xfrm flipH="1">
            <a:off x="7315200" y="2886962"/>
            <a:ext cx="1323642" cy="1075438"/>
          </a:xfrm>
          <a:prstGeom prst="line">
            <a:avLst/>
          </a:prstGeom>
        </p:spPr>
        <p:style>
          <a:lnRef idx="3">
            <a:schemeClr val="accent1"/>
          </a:lnRef>
          <a:fillRef idx="0">
            <a:schemeClr val="accent1"/>
          </a:fillRef>
          <a:effectRef idx="2">
            <a:schemeClr val="accent1"/>
          </a:effectRef>
          <a:fontRef idx="minor">
            <a:schemeClr val="tx1"/>
          </a:fontRef>
        </p:style>
      </p:cxnSp>
      <p:cxnSp>
        <p:nvCxnSpPr>
          <p:cNvPr id="37" name="Straight Connector 36">
            <a:extLst>
              <a:ext uri="{FF2B5EF4-FFF2-40B4-BE49-F238E27FC236}">
                <a16:creationId xmlns:a16="http://schemas.microsoft.com/office/drawing/2014/main" id="{06D4DEB7-EA56-4AF4-A585-1D0E5C37C358}"/>
              </a:ext>
            </a:extLst>
          </p:cNvPr>
          <p:cNvCxnSpPr>
            <a:cxnSpLocks/>
          </p:cNvCxnSpPr>
          <p:nvPr/>
        </p:nvCxnSpPr>
        <p:spPr>
          <a:xfrm>
            <a:off x="2970270" y="1246073"/>
            <a:ext cx="992130" cy="304531"/>
          </a:xfrm>
          <a:prstGeom prst="line">
            <a:avLst/>
          </a:prstGeom>
        </p:spPr>
        <p:style>
          <a:lnRef idx="3">
            <a:schemeClr val="accent1"/>
          </a:lnRef>
          <a:fillRef idx="0">
            <a:schemeClr val="accent1"/>
          </a:fillRef>
          <a:effectRef idx="2">
            <a:schemeClr val="accent1"/>
          </a:effectRef>
          <a:fontRef idx="minor">
            <a:schemeClr val="tx1"/>
          </a:fontRef>
        </p:style>
      </p:cxnSp>
      <p:cxnSp>
        <p:nvCxnSpPr>
          <p:cNvPr id="39" name="Straight Connector 38">
            <a:extLst>
              <a:ext uri="{FF2B5EF4-FFF2-40B4-BE49-F238E27FC236}">
                <a16:creationId xmlns:a16="http://schemas.microsoft.com/office/drawing/2014/main" id="{4EDAB8A9-D4AB-4C86-81E7-328FA205AF2D}"/>
              </a:ext>
            </a:extLst>
          </p:cNvPr>
          <p:cNvCxnSpPr>
            <a:cxnSpLocks/>
          </p:cNvCxnSpPr>
          <p:nvPr/>
        </p:nvCxnSpPr>
        <p:spPr>
          <a:xfrm>
            <a:off x="2487011" y="1765370"/>
            <a:ext cx="1551589" cy="373452"/>
          </a:xfrm>
          <a:prstGeom prst="line">
            <a:avLst/>
          </a:prstGeom>
        </p:spPr>
        <p:style>
          <a:lnRef idx="3">
            <a:schemeClr val="accent1"/>
          </a:lnRef>
          <a:fillRef idx="0">
            <a:schemeClr val="accent1"/>
          </a:fillRef>
          <a:effectRef idx="2">
            <a:schemeClr val="accent1"/>
          </a:effectRef>
          <a:fontRef idx="minor">
            <a:schemeClr val="tx1"/>
          </a:fontRef>
        </p:style>
      </p:cxnSp>
      <p:cxnSp>
        <p:nvCxnSpPr>
          <p:cNvPr id="41" name="Straight Connector 40">
            <a:extLst>
              <a:ext uri="{FF2B5EF4-FFF2-40B4-BE49-F238E27FC236}">
                <a16:creationId xmlns:a16="http://schemas.microsoft.com/office/drawing/2014/main" id="{66D36AB1-AC5A-463F-BA96-BD2DFF8B282F}"/>
              </a:ext>
            </a:extLst>
          </p:cNvPr>
          <p:cNvCxnSpPr>
            <a:cxnSpLocks/>
          </p:cNvCxnSpPr>
          <p:nvPr/>
        </p:nvCxnSpPr>
        <p:spPr>
          <a:xfrm>
            <a:off x="2376436" y="2286000"/>
            <a:ext cx="776821" cy="81422"/>
          </a:xfrm>
          <a:prstGeom prst="line">
            <a:avLst/>
          </a:prstGeom>
        </p:spPr>
        <p:style>
          <a:lnRef idx="3">
            <a:schemeClr val="accent1"/>
          </a:lnRef>
          <a:fillRef idx="0">
            <a:schemeClr val="accent1"/>
          </a:fillRef>
          <a:effectRef idx="2">
            <a:schemeClr val="accent1"/>
          </a:effectRef>
          <a:fontRef idx="minor">
            <a:schemeClr val="tx1"/>
          </a:fontRef>
        </p:style>
      </p:cxnSp>
      <p:cxnSp>
        <p:nvCxnSpPr>
          <p:cNvPr id="46" name="Straight Connector 45">
            <a:extLst>
              <a:ext uri="{FF2B5EF4-FFF2-40B4-BE49-F238E27FC236}">
                <a16:creationId xmlns:a16="http://schemas.microsoft.com/office/drawing/2014/main" id="{EC618164-D2FA-4880-A39D-629F9278C445}"/>
              </a:ext>
            </a:extLst>
          </p:cNvPr>
          <p:cNvCxnSpPr>
            <a:cxnSpLocks/>
          </p:cNvCxnSpPr>
          <p:nvPr/>
        </p:nvCxnSpPr>
        <p:spPr>
          <a:xfrm flipV="1">
            <a:off x="2376436" y="3146634"/>
            <a:ext cx="1187668" cy="2"/>
          </a:xfrm>
          <a:prstGeom prst="line">
            <a:avLst/>
          </a:prstGeom>
        </p:spPr>
        <p:style>
          <a:lnRef idx="3">
            <a:schemeClr val="accent1"/>
          </a:lnRef>
          <a:fillRef idx="0">
            <a:schemeClr val="accent1"/>
          </a:fillRef>
          <a:effectRef idx="2">
            <a:schemeClr val="accent1"/>
          </a:effectRef>
          <a:fontRef idx="minor">
            <a:schemeClr val="tx1"/>
          </a:fontRef>
        </p:style>
      </p:cxnSp>
      <p:sp>
        <p:nvSpPr>
          <p:cNvPr id="57" name="Oval 56">
            <a:extLst>
              <a:ext uri="{FF2B5EF4-FFF2-40B4-BE49-F238E27FC236}">
                <a16:creationId xmlns:a16="http://schemas.microsoft.com/office/drawing/2014/main" id="{E1BE977B-D4E6-4FDA-A7A0-07AB43A1D851}"/>
              </a:ext>
            </a:extLst>
          </p:cNvPr>
          <p:cNvSpPr/>
          <p:nvPr/>
        </p:nvSpPr>
        <p:spPr>
          <a:xfrm>
            <a:off x="2681057" y="709823"/>
            <a:ext cx="5644278" cy="5614776"/>
          </a:xfrm>
          <a:prstGeom prst="ellipse">
            <a:avLst/>
          </a:prstGeom>
          <a:noFill/>
          <a:ln w="12065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 name="Straight Connector 1">
            <a:extLst>
              <a:ext uri="{FF2B5EF4-FFF2-40B4-BE49-F238E27FC236}">
                <a16:creationId xmlns:a16="http://schemas.microsoft.com/office/drawing/2014/main" id="{7486615C-D79D-F104-BD8E-F856D399502C}"/>
              </a:ext>
            </a:extLst>
          </p:cNvPr>
          <p:cNvCxnSpPr>
            <a:cxnSpLocks/>
          </p:cNvCxnSpPr>
          <p:nvPr/>
        </p:nvCxnSpPr>
        <p:spPr>
          <a:xfrm flipH="1">
            <a:off x="7770768" y="4155238"/>
            <a:ext cx="916032" cy="416762"/>
          </a:xfrm>
          <a:prstGeom prst="line">
            <a:avLst/>
          </a:prstGeom>
        </p:spPr>
        <p:style>
          <a:lnRef idx="3">
            <a:schemeClr val="accent1"/>
          </a:lnRef>
          <a:fillRef idx="0">
            <a:schemeClr val="accent1"/>
          </a:fillRef>
          <a:effectRef idx="2">
            <a:schemeClr val="accent1"/>
          </a:effectRef>
          <a:fontRef idx="minor">
            <a:schemeClr val="tx1"/>
          </a:fontRef>
        </p:style>
      </p:cxnSp>
      <p:cxnSp>
        <p:nvCxnSpPr>
          <p:cNvPr id="3" name="Straight Connector 2">
            <a:extLst>
              <a:ext uri="{FF2B5EF4-FFF2-40B4-BE49-F238E27FC236}">
                <a16:creationId xmlns:a16="http://schemas.microsoft.com/office/drawing/2014/main" id="{7147B8AF-9AF9-51FB-5F23-E19FC0C317DF}"/>
              </a:ext>
            </a:extLst>
          </p:cNvPr>
          <p:cNvCxnSpPr>
            <a:cxnSpLocks/>
          </p:cNvCxnSpPr>
          <p:nvPr/>
        </p:nvCxnSpPr>
        <p:spPr>
          <a:xfrm flipH="1">
            <a:off x="7467600" y="4912322"/>
            <a:ext cx="1036098" cy="345478"/>
          </a:xfrm>
          <a:prstGeom prst="line">
            <a:avLst/>
          </a:prstGeom>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68B4D417-C735-E217-6231-882E4C36DA7D}"/>
              </a:ext>
            </a:extLst>
          </p:cNvPr>
          <p:cNvSpPr txBox="1"/>
          <p:nvPr/>
        </p:nvSpPr>
        <p:spPr>
          <a:xfrm>
            <a:off x="8492232" y="4643735"/>
            <a:ext cx="2016251" cy="461665"/>
          </a:xfrm>
          <a:prstGeom prst="rect">
            <a:avLst/>
          </a:prstGeom>
          <a:noFill/>
        </p:spPr>
        <p:txBody>
          <a:bodyPr wrap="square">
            <a:spAutoFit/>
          </a:bodyPr>
          <a:lstStyle/>
          <a:p>
            <a:pPr marL="0" indent="0">
              <a:buNone/>
            </a:pPr>
            <a:r>
              <a:rPr lang="en-US" sz="2400" dirty="0">
                <a:solidFill>
                  <a:schemeClr val="accent3">
                    <a:lumMod val="20000"/>
                    <a:lumOff val="80000"/>
                  </a:schemeClr>
                </a:solidFill>
              </a:rPr>
              <a:t>South Africa</a:t>
            </a:r>
          </a:p>
        </p:txBody>
      </p:sp>
      <p:sp>
        <p:nvSpPr>
          <p:cNvPr id="10" name="TextBox 9">
            <a:extLst>
              <a:ext uri="{FF2B5EF4-FFF2-40B4-BE49-F238E27FC236}">
                <a16:creationId xmlns:a16="http://schemas.microsoft.com/office/drawing/2014/main" id="{D5D4E718-BDE7-99BB-2D5D-82698226AA5A}"/>
              </a:ext>
            </a:extLst>
          </p:cNvPr>
          <p:cNvSpPr txBox="1"/>
          <p:nvPr/>
        </p:nvSpPr>
        <p:spPr>
          <a:xfrm>
            <a:off x="8568751" y="3881735"/>
            <a:ext cx="1642049" cy="461665"/>
          </a:xfrm>
          <a:prstGeom prst="rect">
            <a:avLst/>
          </a:prstGeom>
          <a:noFill/>
        </p:spPr>
        <p:txBody>
          <a:bodyPr wrap="square">
            <a:spAutoFit/>
          </a:bodyPr>
          <a:lstStyle/>
          <a:p>
            <a:pPr marL="0" indent="0">
              <a:buNone/>
            </a:pPr>
            <a:r>
              <a:rPr lang="en-US" sz="2400" dirty="0">
                <a:solidFill>
                  <a:schemeClr val="accent3">
                    <a:lumMod val="20000"/>
                    <a:lumOff val="80000"/>
                  </a:schemeClr>
                </a:solidFill>
              </a:rPr>
              <a:t>Zimbabwe</a:t>
            </a:r>
            <a:endParaRPr lang="en-US" dirty="0">
              <a:solidFill>
                <a:schemeClr val="accent3">
                  <a:lumMod val="20000"/>
                  <a:lumOff val="80000"/>
                </a:schemeClr>
              </a:solidFill>
            </a:endParaRPr>
          </a:p>
        </p:txBody>
      </p:sp>
      <p:cxnSp>
        <p:nvCxnSpPr>
          <p:cNvPr id="11" name="Straight Connector 10">
            <a:extLst>
              <a:ext uri="{FF2B5EF4-FFF2-40B4-BE49-F238E27FC236}">
                <a16:creationId xmlns:a16="http://schemas.microsoft.com/office/drawing/2014/main" id="{C07EF2FA-B924-C875-AFB4-1A611CD4C552}"/>
              </a:ext>
            </a:extLst>
          </p:cNvPr>
          <p:cNvCxnSpPr>
            <a:cxnSpLocks/>
          </p:cNvCxnSpPr>
          <p:nvPr/>
        </p:nvCxnSpPr>
        <p:spPr>
          <a:xfrm flipH="1">
            <a:off x="7576744" y="4516391"/>
            <a:ext cx="915488" cy="344868"/>
          </a:xfrm>
          <a:prstGeom prst="line">
            <a:avLst/>
          </a:prstGeom>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A011D30D-A9A5-70E6-3744-7140AB70F998}"/>
              </a:ext>
            </a:extLst>
          </p:cNvPr>
          <p:cNvSpPr txBox="1"/>
          <p:nvPr/>
        </p:nvSpPr>
        <p:spPr>
          <a:xfrm>
            <a:off x="8382000" y="4262735"/>
            <a:ext cx="1642049" cy="461665"/>
          </a:xfrm>
          <a:prstGeom prst="rect">
            <a:avLst/>
          </a:prstGeom>
          <a:noFill/>
        </p:spPr>
        <p:txBody>
          <a:bodyPr wrap="square">
            <a:spAutoFit/>
          </a:bodyPr>
          <a:lstStyle/>
          <a:p>
            <a:pPr marL="0" indent="0">
              <a:buNone/>
            </a:pPr>
            <a:r>
              <a:rPr lang="en-US" sz="2400" dirty="0">
                <a:solidFill>
                  <a:schemeClr val="accent3">
                    <a:lumMod val="20000"/>
                    <a:lumOff val="80000"/>
                  </a:schemeClr>
                </a:solidFill>
              </a:rPr>
              <a:t>Botswana</a:t>
            </a:r>
            <a:endParaRPr lang="en-US" dirty="0">
              <a:solidFill>
                <a:schemeClr val="accent3">
                  <a:lumMod val="20000"/>
                  <a:lumOff val="80000"/>
                </a:schemeClr>
              </a:solidFill>
            </a:endParaRPr>
          </a:p>
        </p:txBody>
      </p:sp>
      <p:cxnSp>
        <p:nvCxnSpPr>
          <p:cNvPr id="14" name="Straight Connector 13">
            <a:extLst>
              <a:ext uri="{FF2B5EF4-FFF2-40B4-BE49-F238E27FC236}">
                <a16:creationId xmlns:a16="http://schemas.microsoft.com/office/drawing/2014/main" id="{186E2E49-B999-1081-E31C-469B4B6A454C}"/>
              </a:ext>
            </a:extLst>
          </p:cNvPr>
          <p:cNvCxnSpPr>
            <a:cxnSpLocks/>
          </p:cNvCxnSpPr>
          <p:nvPr/>
        </p:nvCxnSpPr>
        <p:spPr>
          <a:xfrm flipH="1">
            <a:off x="6627768" y="1550604"/>
            <a:ext cx="1525634" cy="659196"/>
          </a:xfrm>
          <a:prstGeom prst="line">
            <a:avLst/>
          </a:prstGeom>
        </p:spPr>
        <p:style>
          <a:lnRef idx="3">
            <a:schemeClr val="accent1"/>
          </a:lnRef>
          <a:fillRef idx="0">
            <a:schemeClr val="accent1"/>
          </a:fillRef>
          <a:effectRef idx="2">
            <a:schemeClr val="accent1"/>
          </a:effectRef>
          <a:fontRef idx="minor">
            <a:schemeClr val="tx1"/>
          </a:fontRef>
        </p:style>
      </p:cxnSp>
      <p:sp>
        <p:nvSpPr>
          <p:cNvPr id="16" name="Text Placeholder 2">
            <a:extLst>
              <a:ext uri="{FF2B5EF4-FFF2-40B4-BE49-F238E27FC236}">
                <a16:creationId xmlns:a16="http://schemas.microsoft.com/office/drawing/2014/main" id="{63E13CD6-9AA4-7036-6969-DD3731B68445}"/>
              </a:ext>
            </a:extLst>
          </p:cNvPr>
          <p:cNvSpPr txBox="1">
            <a:spLocks/>
          </p:cNvSpPr>
          <p:nvPr/>
        </p:nvSpPr>
        <p:spPr>
          <a:xfrm>
            <a:off x="8072236" y="1250269"/>
            <a:ext cx="2597150"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Southern France</a:t>
            </a:r>
          </a:p>
        </p:txBody>
      </p:sp>
    </p:spTree>
    <p:extLst>
      <p:ext uri="{BB962C8B-B14F-4D97-AF65-F5344CB8AC3E}">
        <p14:creationId xmlns:p14="http://schemas.microsoft.com/office/powerpoint/2010/main" val="4556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01DD3-AA8C-6898-0C4A-953F3DF9B654}"/>
              </a:ext>
            </a:extLst>
          </p:cNvPr>
          <p:cNvSpPr>
            <a:spLocks noGrp="1"/>
          </p:cNvSpPr>
          <p:nvPr>
            <p:ph type="title"/>
          </p:nvPr>
        </p:nvSpPr>
        <p:spPr>
          <a:xfrm>
            <a:off x="381000" y="381000"/>
            <a:ext cx="10058400" cy="762000"/>
          </a:xfrm>
        </p:spPr>
        <p:txBody>
          <a:bodyPr/>
          <a:lstStyle/>
          <a:p>
            <a:r>
              <a:rPr lang="en-US" dirty="0">
                <a:solidFill>
                  <a:schemeClr val="bg2">
                    <a:lumMod val="25000"/>
                    <a:lumOff val="75000"/>
                  </a:schemeClr>
                </a:solidFill>
              </a:rPr>
              <a:t>CORPORATE FUNDING</a:t>
            </a:r>
          </a:p>
        </p:txBody>
      </p:sp>
      <p:sp>
        <p:nvSpPr>
          <p:cNvPr id="3" name="Text Placeholder 2">
            <a:extLst>
              <a:ext uri="{FF2B5EF4-FFF2-40B4-BE49-F238E27FC236}">
                <a16:creationId xmlns:a16="http://schemas.microsoft.com/office/drawing/2014/main" id="{DBAC7622-BB28-E9BB-462E-36CB53D0CCD3}"/>
              </a:ext>
            </a:extLst>
          </p:cNvPr>
          <p:cNvSpPr>
            <a:spLocks noGrp="1"/>
          </p:cNvSpPr>
          <p:nvPr>
            <p:ph type="body" idx="1"/>
          </p:nvPr>
        </p:nvSpPr>
        <p:spPr>
          <a:xfrm>
            <a:off x="977348" y="1371600"/>
            <a:ext cx="9995452" cy="2667000"/>
          </a:xfrm>
        </p:spPr>
        <p:txBody>
          <a:bodyPr>
            <a:normAutofit/>
          </a:bodyPr>
          <a:lstStyle/>
          <a:p>
            <a:r>
              <a:rPr lang="en-US" sz="2800" b="1" dirty="0">
                <a:solidFill>
                  <a:schemeClr val="bg2">
                    <a:lumMod val="25000"/>
                    <a:lumOff val="75000"/>
                  </a:schemeClr>
                </a:solidFill>
              </a:rPr>
              <a:t>Introduction</a:t>
            </a:r>
            <a:endParaRPr lang="en-US" dirty="0">
              <a:solidFill>
                <a:schemeClr val="bg2">
                  <a:lumMod val="25000"/>
                  <a:lumOff val="75000"/>
                </a:schemeClr>
              </a:solidFill>
            </a:endParaRPr>
          </a:p>
          <a:p>
            <a:r>
              <a:rPr lang="en-US" sz="2000" dirty="0">
                <a:solidFill>
                  <a:schemeClr val="bg2">
                    <a:lumMod val="25000"/>
                    <a:lumOff val="75000"/>
                  </a:schemeClr>
                </a:solidFill>
              </a:rPr>
              <a:t>We are excited to present an incredible opportunity to be part of a transformative initiative — The Fundamental Training Academy — united by the goal of empowering youth through sports, education, and life skills. This annual program aims to foster talent, develop character, and create sustainable pathways for young athletes across United States, Africa, and Europe leveraging the power of basketball to inspire and build future leaders.</a:t>
            </a:r>
            <a:endParaRPr lang="en-US" dirty="0">
              <a:solidFill>
                <a:schemeClr val="bg2">
                  <a:lumMod val="25000"/>
                  <a:lumOff val="75000"/>
                </a:schemeClr>
              </a:solidFill>
            </a:endParaRPr>
          </a:p>
          <a:p>
            <a:r>
              <a:rPr lang="en-US" dirty="0">
                <a:solidFill>
                  <a:schemeClr val="bg2">
                    <a:lumMod val="25000"/>
                    <a:lumOff val="75000"/>
                  </a:schemeClr>
                </a:solidFill>
              </a:rPr>
              <a:t> </a:t>
            </a:r>
          </a:p>
          <a:p>
            <a:endParaRPr lang="en-US" dirty="0"/>
          </a:p>
        </p:txBody>
      </p:sp>
      <p:sp>
        <p:nvSpPr>
          <p:cNvPr id="5" name="TextBox 4">
            <a:extLst>
              <a:ext uri="{FF2B5EF4-FFF2-40B4-BE49-F238E27FC236}">
                <a16:creationId xmlns:a16="http://schemas.microsoft.com/office/drawing/2014/main" id="{373F5280-B7F9-E4D8-148C-9BE80E10974C}"/>
              </a:ext>
            </a:extLst>
          </p:cNvPr>
          <p:cNvSpPr txBox="1"/>
          <p:nvPr/>
        </p:nvSpPr>
        <p:spPr>
          <a:xfrm>
            <a:off x="977348" y="3505200"/>
            <a:ext cx="11290852" cy="2862322"/>
          </a:xfrm>
          <a:prstGeom prst="rect">
            <a:avLst/>
          </a:prstGeom>
          <a:noFill/>
        </p:spPr>
        <p:txBody>
          <a:bodyPr wrap="square">
            <a:spAutoFit/>
          </a:bodyPr>
          <a:lstStyle/>
          <a:p>
            <a:pPr>
              <a:spcAft>
                <a:spcPts val="600"/>
              </a:spcAft>
            </a:pPr>
            <a:r>
              <a:rPr lang="en-US" sz="2800" b="1" dirty="0">
                <a:solidFill>
                  <a:schemeClr val="bg2">
                    <a:lumMod val="25000"/>
                    <a:lumOff val="75000"/>
                  </a:schemeClr>
                </a:solidFill>
              </a:rPr>
              <a:t>Overview of the Program</a:t>
            </a:r>
            <a:endParaRPr lang="en-US" sz="2800" dirty="0">
              <a:solidFill>
                <a:schemeClr val="bg2">
                  <a:lumMod val="25000"/>
                  <a:lumOff val="75000"/>
                </a:schemeClr>
              </a:solidFill>
            </a:endParaRPr>
          </a:p>
          <a:p>
            <a:r>
              <a:rPr lang="en-US" sz="2000" b="1" dirty="0">
                <a:solidFill>
                  <a:schemeClr val="bg2">
                    <a:lumMod val="25000"/>
                    <a:lumOff val="75000"/>
                  </a:schemeClr>
                </a:solidFill>
              </a:rPr>
              <a:t>Name:  </a:t>
            </a:r>
            <a:r>
              <a:rPr lang="en-US" sz="2000" dirty="0">
                <a:solidFill>
                  <a:schemeClr val="bg2">
                    <a:lumMod val="25000"/>
                    <a:lumOff val="75000"/>
                  </a:schemeClr>
                </a:solidFill>
              </a:rPr>
              <a:t>Fundamental Training Academy</a:t>
            </a:r>
          </a:p>
          <a:p>
            <a:r>
              <a:rPr lang="en-US" sz="2000" b="1" dirty="0">
                <a:solidFill>
                  <a:schemeClr val="bg2">
                    <a:lumMod val="25000"/>
                    <a:lumOff val="75000"/>
                  </a:schemeClr>
                </a:solidFill>
              </a:rPr>
              <a:t>Type:  </a:t>
            </a:r>
            <a:r>
              <a:rPr lang="en-US" sz="2000" dirty="0">
                <a:solidFill>
                  <a:schemeClr val="bg2">
                    <a:lumMod val="25000"/>
                    <a:lumOff val="75000"/>
                  </a:schemeClr>
                </a:solidFill>
              </a:rPr>
              <a:t>Annual sports education and leadership development program</a:t>
            </a:r>
          </a:p>
          <a:p>
            <a:r>
              <a:rPr lang="en-US" sz="2000" b="1" dirty="0">
                <a:solidFill>
                  <a:schemeClr val="bg2">
                    <a:lumMod val="25000"/>
                    <a:lumOff val="75000"/>
                  </a:schemeClr>
                </a:solidFill>
              </a:rPr>
              <a:t>Location:  </a:t>
            </a:r>
            <a:r>
              <a:rPr lang="en-US" sz="2000" dirty="0">
                <a:solidFill>
                  <a:schemeClr val="bg2">
                    <a:lumMod val="25000"/>
                    <a:lumOff val="75000"/>
                  </a:schemeClr>
                </a:solidFill>
              </a:rPr>
              <a:t>United States, Africa, and Europe with planned expansion to other continents</a:t>
            </a:r>
          </a:p>
          <a:p>
            <a:r>
              <a:rPr lang="en-US" sz="2000" b="1" dirty="0">
                <a:solidFill>
                  <a:schemeClr val="bg2">
                    <a:lumMod val="25000"/>
                    <a:lumOff val="75000"/>
                  </a:schemeClr>
                </a:solidFill>
              </a:rPr>
              <a:t>Target Audience:  </a:t>
            </a:r>
            <a:r>
              <a:rPr lang="en-US" sz="2000" dirty="0">
                <a:solidFill>
                  <a:schemeClr val="bg2">
                    <a:lumMod val="25000"/>
                    <a:lumOff val="75000"/>
                  </a:schemeClr>
                </a:solidFill>
              </a:rPr>
              <a:t>Boys and girls, middle school to college age</a:t>
            </a:r>
          </a:p>
          <a:p>
            <a:r>
              <a:rPr lang="en-US" sz="2000" b="1" dirty="0">
                <a:solidFill>
                  <a:schemeClr val="bg2">
                    <a:lumMod val="25000"/>
                    <a:lumOff val="75000"/>
                  </a:schemeClr>
                </a:solidFill>
              </a:rPr>
              <a:t>Core Focus:  </a:t>
            </a:r>
            <a:r>
              <a:rPr lang="en-US" sz="2000" dirty="0">
                <a:solidFill>
                  <a:schemeClr val="bg2">
                    <a:lumMod val="25000"/>
                    <a:lumOff val="75000"/>
                  </a:schemeClr>
                </a:solidFill>
              </a:rPr>
              <a:t>Athletic Skill Development, De-escalating Violence, NCAA Division I and Division II 		        Recruiting, NIL, Sports Agents, Technical School Training/Certification (Carpentry, 		        Plumbing, IT, Engineering, Electrical, Automative Engineering) </a:t>
            </a:r>
          </a:p>
        </p:txBody>
      </p:sp>
    </p:spTree>
    <p:extLst>
      <p:ext uri="{BB962C8B-B14F-4D97-AF65-F5344CB8AC3E}">
        <p14:creationId xmlns:p14="http://schemas.microsoft.com/office/powerpoint/2010/main" val="74665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8D6ADC-8C3A-3894-86E1-6E3621E602B8}"/>
              </a:ext>
            </a:extLst>
          </p:cNvPr>
          <p:cNvSpPr>
            <a:spLocks noGrp="1"/>
          </p:cNvSpPr>
          <p:nvPr>
            <p:ph type="body" idx="1"/>
          </p:nvPr>
        </p:nvSpPr>
        <p:spPr>
          <a:xfrm>
            <a:off x="457200" y="152400"/>
            <a:ext cx="11506200" cy="6400800"/>
          </a:xfrm>
        </p:spPr>
        <p:txBody>
          <a:bodyPr>
            <a:normAutofit/>
          </a:bodyPr>
          <a:lstStyle/>
          <a:p>
            <a:r>
              <a:rPr lang="en-US" sz="2800" b="1" dirty="0">
                <a:solidFill>
                  <a:schemeClr val="bg2">
                    <a:lumMod val="25000"/>
                    <a:lumOff val="75000"/>
                  </a:schemeClr>
                </a:solidFill>
              </a:rPr>
              <a:t>Goals and Objectives</a:t>
            </a:r>
            <a:endParaRPr lang="en-US" sz="2800" dirty="0">
              <a:solidFill>
                <a:schemeClr val="bg2">
                  <a:lumMod val="25000"/>
                  <a:lumOff val="75000"/>
                </a:schemeClr>
              </a:solidFill>
            </a:endParaRPr>
          </a:p>
          <a:p>
            <a:pPr marL="800100" lvl="1" indent="-342900">
              <a:buFont typeface="Arial" panose="020B0604020202020204" pitchFamily="34" charset="0"/>
              <a:buChar char="•"/>
            </a:pPr>
            <a:r>
              <a:rPr lang="en-US" dirty="0">
                <a:solidFill>
                  <a:schemeClr val="bg2">
                    <a:lumMod val="25000"/>
                    <a:lumOff val="75000"/>
                  </a:schemeClr>
                </a:solidFill>
              </a:rPr>
              <a:t>Strengthen the FTA brand as a global youth development leader</a:t>
            </a:r>
          </a:p>
          <a:p>
            <a:pPr marL="800100" lvl="1" indent="-342900">
              <a:buFont typeface="Arial" panose="020B0604020202020204" pitchFamily="34" charset="0"/>
              <a:buChar char="•"/>
            </a:pPr>
            <a:r>
              <a:rPr lang="en-US" dirty="0">
                <a:solidFill>
                  <a:schemeClr val="bg2">
                    <a:lumMod val="25000"/>
                    <a:lumOff val="75000"/>
                  </a:schemeClr>
                </a:solidFill>
              </a:rPr>
              <a:t>Develop multi-sport facilities including basketball courts, football fields, and training centers</a:t>
            </a:r>
          </a:p>
          <a:p>
            <a:pPr marL="800100" lvl="1" indent="-342900">
              <a:buFont typeface="Arial" panose="020B0604020202020204" pitchFamily="34" charset="0"/>
              <a:buChar char="•"/>
            </a:pPr>
            <a:r>
              <a:rPr lang="en-US" dirty="0">
                <a:solidFill>
                  <a:schemeClr val="bg2">
                    <a:lumMod val="25000"/>
                    <a:lumOff val="75000"/>
                  </a:schemeClr>
                </a:solidFill>
              </a:rPr>
              <a:t>Promote athletic opportunities abroad—U.S., Africa Europe, and beyond—for student athletes</a:t>
            </a:r>
          </a:p>
          <a:p>
            <a:pPr marL="800100" lvl="1" indent="-342900">
              <a:buFont typeface="Arial" panose="020B0604020202020204" pitchFamily="34" charset="0"/>
              <a:buChar char="•"/>
            </a:pPr>
            <a:r>
              <a:rPr lang="en-US" dirty="0">
                <a:solidFill>
                  <a:schemeClr val="bg2">
                    <a:lumMod val="25000"/>
                    <a:lumOff val="75000"/>
                  </a:schemeClr>
                </a:solidFill>
              </a:rPr>
              <a:t>Organize symposiums tackling critical issues</a:t>
            </a:r>
          </a:p>
          <a:p>
            <a:pPr marL="800100" lvl="1" indent="-342900">
              <a:buFont typeface="Arial" panose="020B0604020202020204" pitchFamily="34" charset="0"/>
              <a:buChar char="•"/>
            </a:pPr>
            <a:r>
              <a:rPr lang="en-US" dirty="0">
                <a:solidFill>
                  <a:schemeClr val="bg2">
                    <a:lumMod val="25000"/>
                    <a:lumOff val="75000"/>
                  </a:schemeClr>
                </a:solidFill>
              </a:rPr>
              <a:t>Foster partnerships that can sustain ongoing programs and facility development</a:t>
            </a:r>
          </a:p>
          <a:p>
            <a:endParaRPr lang="en-US" dirty="0">
              <a:solidFill>
                <a:schemeClr val="bg2">
                  <a:lumMod val="25000"/>
                  <a:lumOff val="75000"/>
                </a:schemeClr>
              </a:solidFill>
            </a:endParaRPr>
          </a:p>
        </p:txBody>
      </p:sp>
      <p:sp>
        <p:nvSpPr>
          <p:cNvPr id="4" name="TextBox 3">
            <a:extLst>
              <a:ext uri="{FF2B5EF4-FFF2-40B4-BE49-F238E27FC236}">
                <a16:creationId xmlns:a16="http://schemas.microsoft.com/office/drawing/2014/main" id="{E5E82C51-2EEE-F654-E86D-C34F8C01E032}"/>
              </a:ext>
            </a:extLst>
          </p:cNvPr>
          <p:cNvSpPr txBox="1"/>
          <p:nvPr/>
        </p:nvSpPr>
        <p:spPr>
          <a:xfrm>
            <a:off x="381000" y="2971800"/>
            <a:ext cx="11658600" cy="3200876"/>
          </a:xfrm>
          <a:prstGeom prst="rect">
            <a:avLst/>
          </a:prstGeom>
          <a:noFill/>
        </p:spPr>
        <p:txBody>
          <a:bodyPr wrap="square">
            <a:spAutoFit/>
          </a:bodyPr>
          <a:lstStyle/>
          <a:p>
            <a:pPr>
              <a:lnSpc>
                <a:spcPct val="150000"/>
              </a:lnSpc>
            </a:pPr>
            <a:r>
              <a:rPr lang="en-US" sz="2800" b="1" dirty="0">
                <a:solidFill>
                  <a:schemeClr val="bg2">
                    <a:lumMod val="25000"/>
                    <a:lumOff val="75000"/>
                  </a:schemeClr>
                </a:solidFill>
              </a:rPr>
              <a:t>Why Support This Initiative?</a:t>
            </a:r>
            <a:endParaRPr lang="en-US" sz="2800" dirty="0">
              <a:solidFill>
                <a:schemeClr val="bg2">
                  <a:lumMod val="25000"/>
                  <a:lumOff val="75000"/>
                </a:schemeClr>
              </a:solidFill>
            </a:endParaRPr>
          </a:p>
          <a:p>
            <a:pPr marL="742950" lvl="1" indent="-285750">
              <a:buFont typeface="Arial" panose="020B0604020202020204" pitchFamily="34" charset="0"/>
              <a:buChar char="•"/>
            </a:pPr>
            <a:r>
              <a:rPr lang="en-US" sz="2000" dirty="0">
                <a:solidFill>
                  <a:schemeClr val="bg2">
                    <a:lumMod val="25000"/>
                    <a:lumOff val="75000"/>
                  </a:schemeClr>
                </a:solidFill>
              </a:rPr>
              <a:t>Developing Student Athletes to become Future Leaders: Harnessing sports to promote education, discipline, and community responsibility.</a:t>
            </a:r>
          </a:p>
          <a:p>
            <a:pPr marL="742950" lvl="1" indent="-285750">
              <a:buFont typeface="Arial" panose="020B0604020202020204" pitchFamily="34" charset="0"/>
              <a:buChar char="•"/>
            </a:pPr>
            <a:r>
              <a:rPr lang="en-US" sz="2000" dirty="0">
                <a:solidFill>
                  <a:schemeClr val="bg2">
                    <a:lumMod val="25000"/>
                    <a:lumOff val="75000"/>
                  </a:schemeClr>
                </a:solidFill>
              </a:rPr>
              <a:t>Global Impact: Expanding the reach of student athletes into international sports and educational opportunities.</a:t>
            </a:r>
          </a:p>
          <a:p>
            <a:pPr marL="742950" lvl="1" indent="-285750">
              <a:buFont typeface="Arial" panose="020B0604020202020204" pitchFamily="34" charset="0"/>
              <a:buChar char="•"/>
            </a:pPr>
            <a:r>
              <a:rPr lang="en-US" sz="2000" dirty="0">
                <a:solidFill>
                  <a:schemeClr val="bg2">
                    <a:lumMod val="25000"/>
                    <a:lumOff val="75000"/>
                  </a:schemeClr>
                </a:solidFill>
              </a:rPr>
              <a:t>Corporate Social Responsibility: Position your brand as a leader in youth empowerment, education, and community development.</a:t>
            </a:r>
          </a:p>
          <a:p>
            <a:pPr marL="742950" lvl="1" indent="-285750">
              <a:buFont typeface="Arial" panose="020B0604020202020204" pitchFamily="34" charset="0"/>
              <a:buChar char="•"/>
            </a:pPr>
            <a:r>
              <a:rPr lang="en-US" sz="2000" dirty="0">
                <a:solidFill>
                  <a:schemeClr val="bg2">
                    <a:lumMod val="25000"/>
                    <a:lumOff val="75000"/>
                  </a:schemeClr>
                </a:solidFill>
              </a:rPr>
              <a:t>Brand Visibility: Increased exposure through national and international media channels, events, and social media platforms.</a:t>
            </a:r>
          </a:p>
        </p:txBody>
      </p:sp>
    </p:spTree>
    <p:extLst>
      <p:ext uri="{BB962C8B-B14F-4D97-AF65-F5344CB8AC3E}">
        <p14:creationId xmlns:p14="http://schemas.microsoft.com/office/powerpoint/2010/main" val="394294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0058400" cy="975050"/>
          </a:xfrm>
        </p:spPr>
        <p:txBody>
          <a:bodyPr>
            <a:normAutofit/>
          </a:bodyPr>
          <a:lstStyle/>
          <a:p>
            <a:r>
              <a:rPr lang="en-US" sz="4800" dirty="0">
                <a:solidFill>
                  <a:schemeClr val="accent3">
                    <a:lumMod val="20000"/>
                    <a:lumOff val="80000"/>
                  </a:schemeClr>
                </a:solidFill>
              </a:rPr>
              <a:t>MY WHY</a:t>
            </a:r>
          </a:p>
        </p:txBody>
      </p:sp>
      <p:sp>
        <p:nvSpPr>
          <p:cNvPr id="6" name="Content Placeholder 2">
            <a:extLst>
              <a:ext uri="{FF2B5EF4-FFF2-40B4-BE49-F238E27FC236}">
                <a16:creationId xmlns:a16="http://schemas.microsoft.com/office/drawing/2014/main" id="{2BDB7174-7206-F248-61B7-634051DC53AB}"/>
              </a:ext>
            </a:extLst>
          </p:cNvPr>
          <p:cNvSpPr>
            <a:spLocks noGrp="1"/>
          </p:cNvSpPr>
          <p:nvPr>
            <p:ph sz="half" idx="1"/>
          </p:nvPr>
        </p:nvSpPr>
        <p:spPr>
          <a:xfrm>
            <a:off x="228600" y="1132115"/>
            <a:ext cx="11893420" cy="5562600"/>
          </a:xfrm>
        </p:spPr>
        <p:txBody>
          <a:bodyPr>
            <a:normAutofit/>
          </a:bodyPr>
          <a:lstStyle/>
          <a:p>
            <a:pPr marL="0" indent="0">
              <a:buNone/>
            </a:pPr>
            <a:r>
              <a:rPr lang="en-US" sz="2800" dirty="0">
                <a:solidFill>
                  <a:schemeClr val="bg2">
                    <a:lumMod val="25000"/>
                    <a:lumOff val="75000"/>
                  </a:schemeClr>
                </a:solidFill>
              </a:rPr>
              <a:t>Rooted in Faith. Built on Mentorship. Dedicated to Community.</a:t>
            </a:r>
          </a:p>
          <a:p>
            <a:pPr marL="0" indent="0">
              <a:buNone/>
            </a:pPr>
            <a:r>
              <a:rPr lang="en-US" sz="2000" dirty="0">
                <a:solidFill>
                  <a:schemeClr val="bg2">
                    <a:lumMod val="25000"/>
                    <a:lumOff val="75000"/>
                  </a:schemeClr>
                </a:solidFill>
              </a:rPr>
              <a:t>Born and raised on the South Side of Chicago, I learned early the power of faith, family, and community. After my father’s passing in 1967, my mother, four older sisters, and younger brother held our family together in the Morgan Park neighborhood.</a:t>
            </a:r>
          </a:p>
          <a:p>
            <a:pPr marL="0" indent="0">
              <a:buNone/>
            </a:pPr>
            <a:r>
              <a:rPr lang="en-US" sz="2000" dirty="0">
                <a:solidFill>
                  <a:schemeClr val="bg2">
                    <a:lumMod val="25000"/>
                    <a:lumOff val="75000"/>
                  </a:schemeClr>
                </a:solidFill>
              </a:rPr>
              <a:t>Mount Calvary Church became our foundation — a place where male mentors poured into my life, teaching me values, responsibility, and the belief that God has a plan for each of us. Their guidance gave me a moral compass and a sense of purpose that has carried me ever since.</a:t>
            </a:r>
          </a:p>
          <a:p>
            <a:pPr marL="0" indent="0">
              <a:buNone/>
            </a:pPr>
            <a:r>
              <a:rPr lang="en-US" sz="2000" dirty="0">
                <a:solidFill>
                  <a:schemeClr val="bg2">
                    <a:lumMod val="25000"/>
                    <a:lumOff val="75000"/>
                  </a:schemeClr>
                </a:solidFill>
              </a:rPr>
              <a:t>From middle school through high school, mentors shaped every step of my journey — academically, athletically, and spiritually. Coach Barry at Gresham Elementary recognized potential I didn’t yet see in myself and helped open the door to opportunity. Later, at Morgan Park High School, Coach Warden encouraged me to pursue basketball — a path that changed the direction of my life.</a:t>
            </a:r>
          </a:p>
          <a:p>
            <a:pPr marL="0" indent="0">
              <a:buNone/>
            </a:pPr>
            <a:r>
              <a:rPr lang="en-US" sz="2000" dirty="0">
                <a:solidFill>
                  <a:schemeClr val="bg2">
                    <a:lumMod val="25000"/>
                    <a:lumOff val="75000"/>
                  </a:schemeClr>
                </a:solidFill>
              </a:rPr>
              <a:t>Each mentor — teacher, coach, or community leader — helped me grow not just as an athlete, but as a young man learning how to lead, serve, and persevere. Their investment in me led to championships, All-American honors, and scholarship offers from across the country. But more than that, it gave me a vision for what’s possible when a young person has support, structure, and belief behind them.</a:t>
            </a:r>
          </a:p>
          <a:p>
            <a:pPr marL="0" indent="0">
              <a:buNone/>
            </a:pPr>
            <a:endParaRPr lang="en-US" sz="1800" dirty="0">
              <a:solidFill>
                <a:schemeClr val="bg2">
                  <a:lumMod val="25000"/>
                  <a:lumOff val="75000"/>
                </a:schemeClr>
              </a:solidFill>
            </a:endParaRPr>
          </a:p>
        </p:txBody>
      </p:sp>
    </p:spTree>
    <p:extLst>
      <p:ext uri="{BB962C8B-B14F-4D97-AF65-F5344CB8AC3E}">
        <p14:creationId xmlns:p14="http://schemas.microsoft.com/office/powerpoint/2010/main" val="259839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94ED4A-07CD-F767-AF5D-025E6247D805}"/>
              </a:ext>
            </a:extLst>
          </p:cNvPr>
          <p:cNvSpPr>
            <a:spLocks noGrp="1"/>
          </p:cNvSpPr>
          <p:nvPr>
            <p:ph type="body" idx="1"/>
          </p:nvPr>
        </p:nvSpPr>
        <p:spPr>
          <a:xfrm>
            <a:off x="838200" y="228600"/>
            <a:ext cx="10515600" cy="1828800"/>
          </a:xfrm>
        </p:spPr>
        <p:txBody>
          <a:bodyPr>
            <a:normAutofit/>
          </a:bodyPr>
          <a:lstStyle/>
          <a:p>
            <a:r>
              <a:rPr lang="en-US" sz="2800" b="1" dirty="0">
                <a:solidFill>
                  <a:schemeClr val="bg2">
                    <a:lumMod val="25000"/>
                    <a:lumOff val="75000"/>
                  </a:schemeClr>
                </a:solidFill>
              </a:rPr>
              <a:t>Targeted Markets &amp; Expansion Cities</a:t>
            </a:r>
            <a:endParaRPr lang="en-US" sz="2800" dirty="0">
              <a:solidFill>
                <a:schemeClr val="bg2">
                  <a:lumMod val="25000"/>
                  <a:lumOff val="75000"/>
                </a:schemeClr>
              </a:solidFill>
            </a:endParaRPr>
          </a:p>
          <a:p>
            <a:r>
              <a:rPr lang="en-US" sz="2000" b="1" dirty="0">
                <a:solidFill>
                  <a:schemeClr val="bg2">
                    <a:lumMod val="25000"/>
                    <a:lumOff val="75000"/>
                  </a:schemeClr>
                </a:solidFill>
              </a:rPr>
              <a:t>Domestic (U.S.):  </a:t>
            </a:r>
            <a:r>
              <a:rPr lang="en-US" sz="2000" dirty="0">
                <a:solidFill>
                  <a:schemeClr val="bg2">
                    <a:lumMod val="25000"/>
                    <a:lumOff val="75000"/>
                  </a:schemeClr>
                </a:solidFill>
              </a:rPr>
              <a:t>Chicago, Orlando, Atlanta; future cities include New York, Los Angeles</a:t>
            </a:r>
          </a:p>
          <a:p>
            <a:r>
              <a:rPr lang="en-US" sz="2000" b="1" dirty="0">
                <a:solidFill>
                  <a:schemeClr val="bg2">
                    <a:lumMod val="25000"/>
                    <a:lumOff val="75000"/>
                  </a:schemeClr>
                </a:solidFill>
              </a:rPr>
              <a:t>International (Africa &amp; Europe):  </a:t>
            </a:r>
            <a:r>
              <a:rPr lang="en-US" sz="2000" dirty="0">
                <a:solidFill>
                  <a:schemeClr val="bg2">
                    <a:lumMod val="25000"/>
                    <a:lumOff val="75000"/>
                  </a:schemeClr>
                </a:solidFill>
              </a:rPr>
              <a:t>Dakar, Gambia, Helsinki, Rome; future cities include France, Greece, Queensland</a:t>
            </a:r>
          </a:p>
          <a:p>
            <a:endParaRPr lang="en-US" b="1" dirty="0">
              <a:solidFill>
                <a:schemeClr val="bg2">
                  <a:lumMod val="25000"/>
                  <a:lumOff val="75000"/>
                </a:schemeClr>
              </a:solidFill>
            </a:endParaRPr>
          </a:p>
        </p:txBody>
      </p:sp>
      <p:sp>
        <p:nvSpPr>
          <p:cNvPr id="4" name="TextBox 3">
            <a:extLst>
              <a:ext uri="{FF2B5EF4-FFF2-40B4-BE49-F238E27FC236}">
                <a16:creationId xmlns:a16="http://schemas.microsoft.com/office/drawing/2014/main" id="{76E0E565-AE9A-040B-1F2E-851DD627F86B}"/>
              </a:ext>
            </a:extLst>
          </p:cNvPr>
          <p:cNvSpPr txBox="1"/>
          <p:nvPr/>
        </p:nvSpPr>
        <p:spPr>
          <a:xfrm>
            <a:off x="762000" y="2020957"/>
            <a:ext cx="11201400" cy="4431983"/>
          </a:xfrm>
          <a:prstGeom prst="rect">
            <a:avLst/>
          </a:prstGeom>
          <a:noFill/>
        </p:spPr>
        <p:txBody>
          <a:bodyPr wrap="square">
            <a:spAutoFit/>
          </a:bodyPr>
          <a:lstStyle/>
          <a:p>
            <a:pPr>
              <a:lnSpc>
                <a:spcPct val="150000"/>
              </a:lnSpc>
            </a:pPr>
            <a:r>
              <a:rPr lang="en-US" sz="2800" b="1" dirty="0">
                <a:solidFill>
                  <a:schemeClr val="bg2">
                    <a:lumMod val="25000"/>
                    <a:lumOff val="75000"/>
                  </a:schemeClr>
                </a:solidFill>
              </a:rPr>
              <a:t>Partnership &amp; Sponsorship Opportunities</a:t>
            </a:r>
            <a:endParaRPr lang="en-US" sz="2800" dirty="0">
              <a:solidFill>
                <a:schemeClr val="bg2">
                  <a:lumMod val="25000"/>
                  <a:lumOff val="75000"/>
                </a:schemeClr>
              </a:solidFill>
            </a:endParaRPr>
          </a:p>
          <a:p>
            <a:r>
              <a:rPr lang="en-US" sz="2000" dirty="0">
                <a:solidFill>
                  <a:schemeClr val="bg2">
                    <a:lumMod val="25000"/>
                    <a:lumOff val="75000"/>
                  </a:schemeClr>
                </a:solidFill>
              </a:rPr>
              <a:t>Corporate Sponsorships</a:t>
            </a:r>
          </a:p>
          <a:p>
            <a:pPr marL="800100" lvl="1" indent="-342900">
              <a:buFont typeface="Arial" panose="020B0604020202020204" pitchFamily="34" charset="0"/>
              <a:buChar char="•"/>
            </a:pPr>
            <a:r>
              <a:rPr lang="en-US" sz="2000" dirty="0">
                <a:solidFill>
                  <a:schemeClr val="bg2">
                    <a:lumMod val="25000"/>
                    <a:lumOff val="75000"/>
                  </a:schemeClr>
                </a:solidFill>
              </a:rPr>
              <a:t>Support for program operations, facility construction, and scholarships</a:t>
            </a:r>
          </a:p>
          <a:p>
            <a:pPr marL="800100" lvl="1" indent="-342900">
              <a:buFont typeface="Arial" panose="020B0604020202020204" pitchFamily="34" charset="0"/>
              <a:buChar char="•"/>
            </a:pPr>
            <a:r>
              <a:rPr lang="en-US" sz="2000" dirty="0">
                <a:solidFill>
                  <a:schemeClr val="bg2">
                    <a:lumMod val="25000"/>
                    <a:lumOff val="75000"/>
                  </a:schemeClr>
                </a:solidFill>
              </a:rPr>
              <a:t>Branding presence on uniforms, facilities, and promotional materials</a:t>
            </a:r>
          </a:p>
          <a:p>
            <a:r>
              <a:rPr lang="en-US" sz="2000" dirty="0">
                <a:solidFill>
                  <a:schemeClr val="bg2">
                    <a:lumMod val="25000"/>
                    <a:lumOff val="75000"/>
                  </a:schemeClr>
                </a:solidFill>
              </a:rPr>
              <a:t>Sports Apparel, Equipment, &amp; Nutrition</a:t>
            </a:r>
          </a:p>
          <a:p>
            <a:pPr marL="800100" lvl="1" indent="-342900">
              <a:buFont typeface="Arial" panose="020B0604020202020204" pitchFamily="34" charset="0"/>
              <a:buChar char="•"/>
            </a:pPr>
            <a:r>
              <a:rPr lang="en-US" sz="2000" dirty="0">
                <a:solidFill>
                  <a:schemeClr val="bg2">
                    <a:lumMod val="25000"/>
                    <a:lumOff val="75000"/>
                  </a:schemeClr>
                </a:solidFill>
              </a:rPr>
              <a:t>Provide sports gear, apparel, shoes</a:t>
            </a:r>
          </a:p>
          <a:p>
            <a:pPr marL="800100" lvl="1" indent="-342900">
              <a:buFont typeface="Arial" panose="020B0604020202020204" pitchFamily="34" charset="0"/>
              <a:buChar char="•"/>
            </a:pPr>
            <a:r>
              <a:rPr lang="en-US" sz="2000" dirty="0">
                <a:solidFill>
                  <a:schemeClr val="bg2">
                    <a:lumMod val="25000"/>
                    <a:lumOff val="75000"/>
                  </a:schemeClr>
                </a:solidFill>
              </a:rPr>
              <a:t>Drinks and nutrition brands to support athletes during training and competitions</a:t>
            </a:r>
          </a:p>
          <a:p>
            <a:r>
              <a:rPr lang="en-US" sz="2000" dirty="0">
                <a:solidFill>
                  <a:schemeClr val="bg2">
                    <a:lumMod val="25000"/>
                    <a:lumOff val="75000"/>
                  </a:schemeClr>
                </a:solidFill>
              </a:rPr>
              <a:t>Transportation &amp; Travel</a:t>
            </a:r>
          </a:p>
          <a:p>
            <a:pPr marL="800100" lvl="1" indent="-342900">
              <a:buFont typeface="Arial" panose="020B0604020202020204" pitchFamily="34" charset="0"/>
              <a:buChar char="•"/>
            </a:pPr>
            <a:r>
              <a:rPr lang="en-US" sz="2000" dirty="0">
                <a:solidFill>
                  <a:schemeClr val="bg2">
                    <a:lumMod val="25000"/>
                    <a:lumOff val="75000"/>
                  </a:schemeClr>
                </a:solidFill>
              </a:rPr>
              <a:t>Airlines (United, Emirates, Delta): Support for athlete travel to international competitions and scholarship opportunities</a:t>
            </a:r>
          </a:p>
          <a:p>
            <a:r>
              <a:rPr lang="en-US" sz="2000" dirty="0">
                <a:solidFill>
                  <a:schemeClr val="bg2">
                    <a:lumMod val="25000"/>
                    <a:lumOff val="75000"/>
                  </a:schemeClr>
                </a:solidFill>
              </a:rPr>
              <a:t>Media &amp; Digital Engagement</a:t>
            </a:r>
          </a:p>
          <a:p>
            <a:pPr marL="800100" lvl="1" indent="-342900">
              <a:buFont typeface="Arial" panose="020B0604020202020204" pitchFamily="34" charset="0"/>
              <a:buChar char="•"/>
            </a:pPr>
            <a:r>
              <a:rPr lang="en-US" sz="2000" dirty="0">
                <a:solidFill>
                  <a:schemeClr val="bg2">
                    <a:lumMod val="25000"/>
                    <a:lumOff val="75000"/>
                  </a:schemeClr>
                </a:solidFill>
              </a:rPr>
              <a:t>Television broadcasting, social media campaigns, radio, podcasts</a:t>
            </a:r>
          </a:p>
          <a:p>
            <a:pPr marL="800100" lvl="1" indent="-342900">
              <a:buFont typeface="Arial" panose="020B0604020202020204" pitchFamily="34" charset="0"/>
              <a:buChar char="•"/>
            </a:pPr>
            <a:r>
              <a:rPr lang="en-US" sz="2000" dirty="0">
                <a:solidFill>
                  <a:schemeClr val="bg2">
                    <a:lumMod val="25000"/>
                    <a:lumOff val="75000"/>
                  </a:schemeClr>
                </a:solidFill>
              </a:rPr>
              <a:t>Highlight success stories, program impact, and partnership visibility</a:t>
            </a:r>
          </a:p>
        </p:txBody>
      </p:sp>
    </p:spTree>
    <p:extLst>
      <p:ext uri="{BB962C8B-B14F-4D97-AF65-F5344CB8AC3E}">
        <p14:creationId xmlns:p14="http://schemas.microsoft.com/office/powerpoint/2010/main" val="405705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9EEC71-39F5-3CA4-4461-474B734E2291}"/>
              </a:ext>
            </a:extLst>
          </p:cNvPr>
          <p:cNvSpPr>
            <a:spLocks noGrp="1"/>
          </p:cNvSpPr>
          <p:nvPr>
            <p:ph type="body" idx="1"/>
          </p:nvPr>
        </p:nvSpPr>
        <p:spPr>
          <a:xfrm>
            <a:off x="1219200" y="609600"/>
            <a:ext cx="9525000" cy="3505200"/>
          </a:xfrm>
        </p:spPr>
        <p:txBody>
          <a:bodyPr/>
          <a:lstStyle/>
          <a:p>
            <a:r>
              <a:rPr lang="en-US" sz="2800" b="1" dirty="0">
                <a:solidFill>
                  <a:schemeClr val="bg2">
                    <a:lumMod val="25000"/>
                    <a:lumOff val="75000"/>
                  </a:schemeClr>
                </a:solidFill>
              </a:rPr>
              <a:t>Next Steps &amp; How to Get Involved</a:t>
            </a:r>
            <a:endParaRPr lang="en-US" sz="2800" dirty="0">
              <a:solidFill>
                <a:schemeClr val="bg2">
                  <a:lumMod val="25000"/>
                  <a:lumOff val="75000"/>
                </a:schemeClr>
              </a:solidFill>
            </a:endParaRPr>
          </a:p>
          <a:p>
            <a:r>
              <a:rPr lang="en-US" sz="2000" dirty="0">
                <a:solidFill>
                  <a:schemeClr val="bg2">
                    <a:lumMod val="25000"/>
                    <a:lumOff val="75000"/>
                  </a:schemeClr>
                </a:solidFill>
              </a:rPr>
              <a:t>Join us in shaping the future of student athletes through this dynamic initiative. Opportunities range from sponsorship and donations to equipment provision and media partnerships. Together, we can make a lasting impact—empowering young through sport, education, and life skills.</a:t>
            </a:r>
          </a:p>
          <a:p>
            <a:r>
              <a:rPr lang="en-US" sz="2000" dirty="0">
                <a:solidFill>
                  <a:schemeClr val="bg2">
                    <a:lumMod val="25000"/>
                    <a:lumOff val="75000"/>
                  </a:schemeClr>
                </a:solidFill>
              </a:rPr>
              <a:t>Contact us for a detailed partnership proposal and to discuss tailored sponsorship packages.</a:t>
            </a:r>
          </a:p>
          <a:p>
            <a:endParaRPr lang="en-US" dirty="0">
              <a:solidFill>
                <a:schemeClr val="bg2">
                  <a:lumMod val="25000"/>
                  <a:lumOff val="75000"/>
                </a:schemeClr>
              </a:solidFill>
            </a:endParaRPr>
          </a:p>
        </p:txBody>
      </p:sp>
    </p:spTree>
    <p:extLst>
      <p:ext uri="{BB962C8B-B14F-4D97-AF65-F5344CB8AC3E}">
        <p14:creationId xmlns:p14="http://schemas.microsoft.com/office/powerpoint/2010/main" val="236254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8632"/>
            <a:ext cx="10545698" cy="1447800"/>
          </a:xfrm>
        </p:spPr>
        <p:txBody>
          <a:bodyPr>
            <a:noAutofit/>
          </a:bodyPr>
          <a:lstStyle/>
          <a:p>
            <a:pPr algn="ctr"/>
            <a:r>
              <a:rPr lang="en-US" sz="4800" dirty="0">
                <a:solidFill>
                  <a:schemeClr val="accent3">
                    <a:lumMod val="20000"/>
                    <a:lumOff val="80000"/>
                  </a:schemeClr>
                </a:solidFill>
              </a:rPr>
              <a:t>Fundamental Training Academy… </a:t>
            </a:r>
            <a:br>
              <a:rPr lang="en-US" sz="4800" dirty="0">
                <a:solidFill>
                  <a:schemeClr val="accent3">
                    <a:lumMod val="20000"/>
                    <a:lumOff val="80000"/>
                  </a:schemeClr>
                </a:solidFill>
              </a:rPr>
            </a:br>
            <a:r>
              <a:rPr lang="en-US" sz="4800" dirty="0">
                <a:solidFill>
                  <a:schemeClr val="accent3">
                    <a:lumMod val="20000"/>
                    <a:lumOff val="80000"/>
                  </a:schemeClr>
                </a:solidFill>
              </a:rPr>
              <a:t>connecting the world one game at a time!</a:t>
            </a:r>
          </a:p>
        </p:txBody>
      </p:sp>
      <p:sp>
        <p:nvSpPr>
          <p:cNvPr id="5" name="Rectangle 4">
            <a:extLst>
              <a:ext uri="{FF2B5EF4-FFF2-40B4-BE49-F238E27FC236}">
                <a16:creationId xmlns:a16="http://schemas.microsoft.com/office/drawing/2014/main" id="{82830354-6701-4A9A-BE01-45A5D0FCBCEB}"/>
              </a:ext>
            </a:extLst>
          </p:cNvPr>
          <p:cNvSpPr/>
          <p:nvPr/>
        </p:nvSpPr>
        <p:spPr>
          <a:xfrm>
            <a:off x="3124200" y="5715000"/>
            <a:ext cx="5698996" cy="707886"/>
          </a:xfrm>
          <a:prstGeom prst="rect">
            <a:avLst/>
          </a:prstGeom>
        </p:spPr>
        <p:txBody>
          <a:bodyPr wrap="none">
            <a:spAutoFit/>
          </a:bodyPr>
          <a:lstStyle/>
          <a:p>
            <a:r>
              <a:rPr lang="en-US" sz="4000" dirty="0">
                <a:solidFill>
                  <a:schemeClr val="accent3">
                    <a:lumMod val="20000"/>
                    <a:lumOff val="80000"/>
                  </a:schemeClr>
                </a:solidFill>
              </a:rPr>
              <a:t>“more than just a game”</a:t>
            </a:r>
          </a:p>
        </p:txBody>
      </p:sp>
      <p:pic>
        <p:nvPicPr>
          <p:cNvPr id="3" name="Picture 2">
            <a:extLst>
              <a:ext uri="{FF2B5EF4-FFF2-40B4-BE49-F238E27FC236}">
                <a16:creationId xmlns:a16="http://schemas.microsoft.com/office/drawing/2014/main" id="{59ABF41F-3ADC-4821-B7BB-E2E2F0209482}"/>
              </a:ext>
            </a:extLst>
          </p:cNvPr>
          <p:cNvPicPr>
            <a:picLocks noChangeAspect="1"/>
          </p:cNvPicPr>
          <p:nvPr/>
        </p:nvPicPr>
        <p:blipFill>
          <a:blip r:embed="rId2"/>
          <a:stretch>
            <a:fillRect/>
          </a:stretch>
        </p:blipFill>
        <p:spPr>
          <a:xfrm>
            <a:off x="2486025" y="1663316"/>
            <a:ext cx="6810375" cy="4191000"/>
          </a:xfrm>
          <a:prstGeom prst="rect">
            <a:avLst/>
          </a:prstGeom>
        </p:spPr>
      </p:pic>
    </p:spTree>
    <p:extLst>
      <p:ext uri="{BB962C8B-B14F-4D97-AF65-F5344CB8AC3E}">
        <p14:creationId xmlns:p14="http://schemas.microsoft.com/office/powerpoint/2010/main" val="186455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F1EA4F-86B0-4EEE-9E1F-E1EDFD459894}"/>
              </a:ext>
            </a:extLst>
          </p:cNvPr>
          <p:cNvSpPr txBox="1">
            <a:spLocks/>
          </p:cNvSpPr>
          <p:nvPr/>
        </p:nvSpPr>
        <p:spPr>
          <a:xfrm>
            <a:off x="990600" y="3276600"/>
            <a:ext cx="7626626" cy="23622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2400" dirty="0">
                <a:solidFill>
                  <a:schemeClr val="accent3">
                    <a:lumMod val="20000"/>
                    <a:lumOff val="80000"/>
                  </a:schemeClr>
                </a:solidFill>
                <a:latin typeface="+mn-lt"/>
              </a:rPr>
              <a:t>LEVI COBB</a:t>
            </a:r>
          </a:p>
          <a:p>
            <a:r>
              <a:rPr lang="en-US" sz="2400" dirty="0">
                <a:solidFill>
                  <a:schemeClr val="accent3">
                    <a:lumMod val="20000"/>
                    <a:lumOff val="80000"/>
                  </a:schemeClr>
                </a:solidFill>
                <a:latin typeface="+mn-lt"/>
              </a:rPr>
              <a:t>407-488-3393</a:t>
            </a:r>
          </a:p>
          <a:p>
            <a:r>
              <a:rPr lang="en-US" sz="2400" dirty="0">
                <a:solidFill>
                  <a:schemeClr val="accent3">
                    <a:lumMod val="20000"/>
                    <a:lumOff val="80000"/>
                  </a:schemeClr>
                </a:solidFill>
                <a:latin typeface="+mn-lt"/>
              </a:rPr>
              <a:t>VICOBB3206@GMAIL.COM</a:t>
            </a:r>
          </a:p>
          <a:p>
            <a:r>
              <a:rPr lang="en-US" sz="2400" dirty="0">
                <a:solidFill>
                  <a:schemeClr val="accent3">
                    <a:lumMod val="20000"/>
                    <a:lumOff val="80000"/>
                  </a:schemeClr>
                </a:solidFill>
                <a:latin typeface="+mn-lt"/>
              </a:rPr>
              <a:t>FUNDAMENTAL TRAINING ACADEMY</a:t>
            </a:r>
            <a:endParaRPr lang="en-US" sz="2000" dirty="0">
              <a:solidFill>
                <a:schemeClr val="accent3">
                  <a:lumMod val="20000"/>
                  <a:lumOff val="80000"/>
                </a:schemeClr>
              </a:solidFill>
              <a:latin typeface="+mn-lt"/>
            </a:endParaRPr>
          </a:p>
        </p:txBody>
      </p:sp>
      <p:sp>
        <p:nvSpPr>
          <p:cNvPr id="14" name="Title 1">
            <a:extLst>
              <a:ext uri="{FF2B5EF4-FFF2-40B4-BE49-F238E27FC236}">
                <a16:creationId xmlns:a16="http://schemas.microsoft.com/office/drawing/2014/main" id="{0B97FB96-2E9D-40C1-AF41-29F71C78972E}"/>
              </a:ext>
            </a:extLst>
          </p:cNvPr>
          <p:cNvSpPr txBox="1">
            <a:spLocks/>
          </p:cNvSpPr>
          <p:nvPr/>
        </p:nvSpPr>
        <p:spPr>
          <a:xfrm>
            <a:off x="990600" y="381000"/>
            <a:ext cx="8305800" cy="154973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solidFill>
                  <a:schemeClr val="accent3">
                    <a:lumMod val="20000"/>
                    <a:lumOff val="80000"/>
                  </a:schemeClr>
                </a:solidFill>
              </a:rPr>
              <a:t>Fundamental Training Academy</a:t>
            </a:r>
          </a:p>
          <a:p>
            <a:r>
              <a:rPr lang="en-US" sz="4800" dirty="0">
                <a:solidFill>
                  <a:schemeClr val="accent3">
                    <a:lumMod val="20000"/>
                    <a:lumOff val="80000"/>
                  </a:schemeClr>
                </a:solidFill>
              </a:rPr>
              <a:t>Contact Information</a:t>
            </a:r>
          </a:p>
        </p:txBody>
      </p:sp>
    </p:spTree>
    <p:extLst>
      <p:ext uri="{BB962C8B-B14F-4D97-AF65-F5344CB8AC3E}">
        <p14:creationId xmlns:p14="http://schemas.microsoft.com/office/powerpoint/2010/main" val="24286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C66AFC-D79C-6693-4AEC-ECCBC3B9A640}"/>
              </a:ext>
            </a:extLst>
          </p:cNvPr>
          <p:cNvSpPr txBox="1"/>
          <p:nvPr/>
        </p:nvSpPr>
        <p:spPr>
          <a:xfrm>
            <a:off x="419100" y="304800"/>
            <a:ext cx="11353800" cy="5693866"/>
          </a:xfrm>
          <a:prstGeom prst="rect">
            <a:avLst/>
          </a:prstGeom>
          <a:noFill/>
        </p:spPr>
        <p:txBody>
          <a:bodyPr wrap="square">
            <a:spAutoFit/>
          </a:bodyPr>
          <a:lstStyle/>
          <a:p>
            <a:pPr marL="0" indent="0">
              <a:buNone/>
            </a:pPr>
            <a:r>
              <a:rPr lang="en-US" sz="2800" dirty="0">
                <a:solidFill>
                  <a:schemeClr val="bg2">
                    <a:lumMod val="25000"/>
                    <a:lumOff val="75000"/>
                  </a:schemeClr>
                </a:solidFill>
              </a:rPr>
              <a:t>Our Purpose</a:t>
            </a:r>
          </a:p>
          <a:p>
            <a:pPr marL="0" indent="0">
              <a:buNone/>
            </a:pPr>
            <a:r>
              <a:rPr lang="en-US" sz="2000" dirty="0">
                <a:solidFill>
                  <a:schemeClr val="bg2">
                    <a:lumMod val="25000"/>
                    <a:lumOff val="75000"/>
                  </a:schemeClr>
                </a:solidFill>
              </a:rPr>
              <a:t>Our foundation exists to give back what was given to me — to create mentorship, leadership, and development opportunities for student-athletes and young leaders across Chicago and beyond.</a:t>
            </a:r>
          </a:p>
          <a:p>
            <a:pPr marL="0" indent="0">
              <a:buNone/>
            </a:pPr>
            <a:r>
              <a:rPr lang="en-US" sz="2000" dirty="0">
                <a:solidFill>
                  <a:schemeClr val="bg2">
                    <a:lumMod val="25000"/>
                    <a:lumOff val="75000"/>
                  </a:schemeClr>
                </a:solidFill>
              </a:rPr>
              <a:t>We focus on building character, confidence, and career readiness through sports, education, and community engagement.</a:t>
            </a:r>
          </a:p>
          <a:p>
            <a:pPr marL="0" indent="0">
              <a:buNone/>
            </a:pPr>
            <a:r>
              <a:rPr lang="en-US" sz="2000" dirty="0">
                <a:solidFill>
                  <a:schemeClr val="bg2">
                    <a:lumMod val="25000"/>
                    <a:lumOff val="75000"/>
                  </a:schemeClr>
                </a:solidFill>
              </a:rPr>
              <a:t> </a:t>
            </a:r>
          </a:p>
          <a:p>
            <a:pPr marL="0" indent="0">
              <a:buNone/>
            </a:pPr>
            <a:r>
              <a:rPr lang="en-US" sz="2000" dirty="0">
                <a:solidFill>
                  <a:schemeClr val="bg2">
                    <a:lumMod val="25000"/>
                    <a:lumOff val="75000"/>
                  </a:schemeClr>
                </a:solidFill>
              </a:rPr>
              <a:t>By connecting youth with coaches, educators, and professionals who care, we aim to help every student-athlete discover their purpose, pursue their potential, and become leaders — both on and off the court.</a:t>
            </a:r>
          </a:p>
          <a:p>
            <a:pPr marL="0" indent="0">
              <a:buNone/>
            </a:pPr>
            <a:r>
              <a:rPr lang="en-US" sz="2000" dirty="0">
                <a:solidFill>
                  <a:schemeClr val="bg2">
                    <a:lumMod val="25000"/>
                    <a:lumOff val="75000"/>
                  </a:schemeClr>
                </a:solidFill>
              </a:rPr>
              <a:t> </a:t>
            </a:r>
          </a:p>
          <a:p>
            <a:pPr marL="0" indent="0">
              <a:buNone/>
            </a:pPr>
            <a:r>
              <a:rPr lang="en-US" sz="2800" dirty="0">
                <a:solidFill>
                  <a:schemeClr val="bg2">
                    <a:lumMod val="25000"/>
                    <a:lumOff val="75000"/>
                  </a:schemeClr>
                </a:solidFill>
              </a:rPr>
              <a:t>Our Mission</a:t>
            </a:r>
          </a:p>
          <a:p>
            <a:pPr marL="0" indent="0">
              <a:buNone/>
            </a:pPr>
            <a:r>
              <a:rPr lang="en-US" sz="2000" dirty="0">
                <a:solidFill>
                  <a:schemeClr val="bg2">
                    <a:lumMod val="25000"/>
                    <a:lumOff val="75000"/>
                  </a:schemeClr>
                </a:solidFill>
              </a:rPr>
              <a:t>To empower the next generation of student-athletes through mentorship, education, and faith-based guidance — helping them succeed athletically, academically, and personally.</a:t>
            </a:r>
          </a:p>
          <a:p>
            <a:pPr marL="0" indent="0">
              <a:buNone/>
            </a:pPr>
            <a:r>
              <a:rPr lang="en-US" sz="2000" dirty="0">
                <a:solidFill>
                  <a:schemeClr val="bg2">
                    <a:lumMod val="25000"/>
                    <a:lumOff val="75000"/>
                  </a:schemeClr>
                </a:solidFill>
              </a:rPr>
              <a:t> </a:t>
            </a:r>
          </a:p>
          <a:p>
            <a:pPr marL="0" indent="0">
              <a:buNone/>
            </a:pPr>
            <a:r>
              <a:rPr lang="en-US" sz="2800" dirty="0">
                <a:solidFill>
                  <a:schemeClr val="bg2">
                    <a:lumMod val="25000"/>
                    <a:lumOff val="75000"/>
                  </a:schemeClr>
                </a:solidFill>
              </a:rPr>
              <a:t>Our Vision</a:t>
            </a:r>
          </a:p>
          <a:p>
            <a:pPr marL="0" indent="0">
              <a:buNone/>
            </a:pPr>
            <a:r>
              <a:rPr lang="en-US" sz="2000" dirty="0">
                <a:solidFill>
                  <a:schemeClr val="bg2">
                    <a:lumMod val="25000"/>
                    <a:lumOff val="75000"/>
                  </a:schemeClr>
                </a:solidFill>
              </a:rPr>
              <a:t>A community where every young person has access to mentors, resources, and opportunities that allow them to dream big, work hard, and achieve excellence.</a:t>
            </a:r>
          </a:p>
        </p:txBody>
      </p:sp>
    </p:spTree>
    <p:extLst>
      <p:ext uri="{BB962C8B-B14F-4D97-AF65-F5344CB8AC3E}">
        <p14:creationId xmlns:p14="http://schemas.microsoft.com/office/powerpoint/2010/main" val="232579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3F3C0-3C78-C169-467F-39E91DC714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D5FBA2-F827-00B7-43DA-07E8AA123201}"/>
              </a:ext>
            </a:extLst>
          </p:cNvPr>
          <p:cNvSpPr>
            <a:spLocks noGrp="1"/>
          </p:cNvSpPr>
          <p:nvPr>
            <p:ph type="title"/>
          </p:nvPr>
        </p:nvSpPr>
        <p:spPr>
          <a:xfrm>
            <a:off x="564502" y="31102"/>
            <a:ext cx="10058400" cy="914400"/>
          </a:xfrm>
        </p:spPr>
        <p:txBody>
          <a:bodyPr>
            <a:normAutofit/>
          </a:bodyPr>
          <a:lstStyle/>
          <a:p>
            <a:r>
              <a:rPr lang="en-US" sz="4800" dirty="0">
                <a:solidFill>
                  <a:schemeClr val="accent3">
                    <a:lumMod val="20000"/>
                    <a:lumOff val="80000"/>
                  </a:schemeClr>
                </a:solidFill>
              </a:rPr>
              <a:t>Goals and Objectives</a:t>
            </a:r>
          </a:p>
        </p:txBody>
      </p:sp>
      <p:sp>
        <p:nvSpPr>
          <p:cNvPr id="3" name="Content Placeholder 2">
            <a:extLst>
              <a:ext uri="{FF2B5EF4-FFF2-40B4-BE49-F238E27FC236}">
                <a16:creationId xmlns:a16="http://schemas.microsoft.com/office/drawing/2014/main" id="{5840276A-B5AA-37D8-E3B1-8FB59E89B144}"/>
              </a:ext>
            </a:extLst>
          </p:cNvPr>
          <p:cNvSpPr>
            <a:spLocks noGrp="1"/>
          </p:cNvSpPr>
          <p:nvPr>
            <p:ph sz="half" idx="1"/>
          </p:nvPr>
        </p:nvSpPr>
        <p:spPr>
          <a:xfrm>
            <a:off x="647700" y="838200"/>
            <a:ext cx="10896600" cy="6172200"/>
          </a:xfrm>
        </p:spPr>
        <p:txBody>
          <a:bodyPr>
            <a:noAutofit/>
          </a:bodyPr>
          <a:lstStyle/>
          <a:p>
            <a:pPr marL="0" indent="0">
              <a:buNone/>
            </a:pPr>
            <a:r>
              <a:rPr lang="en-US" sz="2000" dirty="0">
                <a:solidFill>
                  <a:schemeClr val="accent3">
                    <a:lumMod val="20000"/>
                    <a:lumOff val="80000"/>
                  </a:schemeClr>
                </a:solidFill>
              </a:rPr>
              <a:t>Fundamental Training Academy (FTA), a 501c3, is an elite mobile training service teaching the fundamentals of basketball, promoting education and helping build positive self-esteem in boys and girls from Middle School through College Freshman.  </a:t>
            </a:r>
          </a:p>
          <a:p>
            <a:pPr marL="0" indent="0">
              <a:buNone/>
            </a:pPr>
            <a:r>
              <a:rPr lang="en-US" sz="2000" dirty="0">
                <a:solidFill>
                  <a:schemeClr val="accent3">
                    <a:lumMod val="20000"/>
                    <a:lumOff val="80000"/>
                  </a:schemeClr>
                </a:solidFill>
              </a:rPr>
              <a:t>FTA teaches all fundamental aspects of basketball nationally and internationally as well as video review sessions, strength and agility training for individual athletes and teams. </a:t>
            </a:r>
          </a:p>
          <a:p>
            <a:pPr marL="0" indent="0">
              <a:buNone/>
            </a:pPr>
            <a:r>
              <a:rPr lang="en-US" sz="2000" dirty="0">
                <a:solidFill>
                  <a:schemeClr val="accent3">
                    <a:lumMod val="20000"/>
                    <a:lumOff val="80000"/>
                  </a:schemeClr>
                </a:solidFill>
              </a:rPr>
              <a:t>FTA future goals include; building covered, multi purpose basketball courts in Africa. Aiding student athletes in pursuing their educational and athletic opportunities in the united states as well as Europe. </a:t>
            </a:r>
          </a:p>
          <a:p>
            <a:pPr marL="0" indent="0">
              <a:buNone/>
            </a:pPr>
            <a:r>
              <a:rPr lang="en-US" sz="2000" dirty="0">
                <a:solidFill>
                  <a:schemeClr val="accent3">
                    <a:lumMod val="20000"/>
                    <a:lumOff val="80000"/>
                  </a:schemeClr>
                </a:solidFill>
              </a:rPr>
              <a:t>FTA Symposium, for student athletes, topics include; de-escalating violence between law enforce and youth, NCAA Div one and two recruiting, NIL, sports agents, additional information on Trade Schools, i.e. plumbing, carpentry, IT, Automotive, engineering etc.</a:t>
            </a:r>
          </a:p>
          <a:p>
            <a:pPr marL="0" indent="0">
              <a:buNone/>
            </a:pPr>
            <a:r>
              <a:rPr lang="en-US" sz="2000" dirty="0">
                <a:solidFill>
                  <a:schemeClr val="accent3">
                    <a:lumMod val="20000"/>
                    <a:lumOff val="80000"/>
                  </a:schemeClr>
                </a:solidFill>
              </a:rPr>
              <a:t>FTA plans to build on its core foundation adding a more diverse platform to include the education component STEM (Science, Technology, Engineering and Math), as well as, additional sports, arts and entertainment for our student athletes.</a:t>
            </a:r>
          </a:p>
          <a:p>
            <a:pPr marL="0" indent="0">
              <a:buNone/>
            </a:pPr>
            <a:r>
              <a:rPr lang="en-US" sz="2000" dirty="0">
                <a:solidFill>
                  <a:schemeClr val="accent3">
                    <a:lumMod val="20000"/>
                    <a:lumOff val="80000"/>
                  </a:schemeClr>
                </a:solidFill>
              </a:rPr>
              <a:t>FTA continues investing and mentoring todays youth to become positive, strong, productive members of society.</a:t>
            </a:r>
          </a:p>
          <a:p>
            <a:pPr marL="0" indent="0">
              <a:buNone/>
            </a:pPr>
            <a:endParaRPr lang="en-US" sz="2000" dirty="0">
              <a:solidFill>
                <a:schemeClr val="accent3">
                  <a:lumMod val="20000"/>
                  <a:lumOff val="80000"/>
                </a:schemeClr>
              </a:solidFill>
            </a:endParaRPr>
          </a:p>
        </p:txBody>
      </p:sp>
    </p:spTree>
    <p:extLst>
      <p:ext uri="{BB962C8B-B14F-4D97-AF65-F5344CB8AC3E}">
        <p14:creationId xmlns:p14="http://schemas.microsoft.com/office/powerpoint/2010/main" val="390128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BCDDF-C524-AF80-F6A9-F149496369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247A0A-F9BB-0942-2EFE-E87B601A0395}"/>
              </a:ext>
            </a:extLst>
          </p:cNvPr>
          <p:cNvSpPr>
            <a:spLocks noGrp="1"/>
          </p:cNvSpPr>
          <p:nvPr>
            <p:ph type="title"/>
          </p:nvPr>
        </p:nvSpPr>
        <p:spPr>
          <a:xfrm>
            <a:off x="381000" y="152400"/>
            <a:ext cx="6400800" cy="762000"/>
          </a:xfrm>
        </p:spPr>
        <p:txBody>
          <a:bodyPr>
            <a:normAutofit/>
          </a:bodyPr>
          <a:lstStyle/>
          <a:p>
            <a:r>
              <a:rPr lang="en-US" sz="4800" dirty="0">
                <a:solidFill>
                  <a:schemeClr val="accent3">
                    <a:lumMod val="20000"/>
                    <a:lumOff val="80000"/>
                  </a:schemeClr>
                </a:solidFill>
              </a:rPr>
              <a:t>Current Sponsors</a:t>
            </a:r>
          </a:p>
        </p:txBody>
      </p:sp>
      <p:sp>
        <p:nvSpPr>
          <p:cNvPr id="4" name="Content Placeholder 3">
            <a:extLst>
              <a:ext uri="{FF2B5EF4-FFF2-40B4-BE49-F238E27FC236}">
                <a16:creationId xmlns:a16="http://schemas.microsoft.com/office/drawing/2014/main" id="{3CE6117D-2EF2-2141-F16D-913AC464BFB0}"/>
              </a:ext>
            </a:extLst>
          </p:cNvPr>
          <p:cNvSpPr>
            <a:spLocks noGrp="1"/>
          </p:cNvSpPr>
          <p:nvPr>
            <p:ph sz="half" idx="2"/>
          </p:nvPr>
        </p:nvSpPr>
        <p:spPr>
          <a:xfrm>
            <a:off x="304800" y="1457416"/>
            <a:ext cx="7315200" cy="5095784"/>
          </a:xfrm>
        </p:spPr>
        <p:txBody>
          <a:bodyPr>
            <a:normAutofit/>
          </a:bodyPr>
          <a:lstStyle/>
          <a:p>
            <a:pPr>
              <a:lnSpc>
                <a:spcPct val="100000"/>
              </a:lnSpc>
            </a:pPr>
            <a:r>
              <a:rPr lang="en-US" sz="2000" dirty="0">
                <a:solidFill>
                  <a:schemeClr val="accent3">
                    <a:lumMod val="20000"/>
                    <a:lumOff val="80000"/>
                  </a:schemeClr>
                </a:solidFill>
              </a:rPr>
              <a:t>Chicago Bulls</a:t>
            </a:r>
          </a:p>
          <a:p>
            <a:pPr>
              <a:lnSpc>
                <a:spcPct val="100000"/>
              </a:lnSpc>
            </a:pPr>
            <a:r>
              <a:rPr lang="en-US" sz="2000" dirty="0">
                <a:solidFill>
                  <a:schemeClr val="accent3">
                    <a:lumMod val="20000"/>
                    <a:lumOff val="80000"/>
                  </a:schemeClr>
                </a:solidFill>
              </a:rPr>
              <a:t>Millennium Promotional</a:t>
            </a:r>
          </a:p>
          <a:p>
            <a:pPr>
              <a:lnSpc>
                <a:spcPct val="100000"/>
              </a:lnSpc>
            </a:pPr>
            <a:r>
              <a:rPr lang="en-US" sz="2000" dirty="0">
                <a:solidFill>
                  <a:schemeClr val="accent3">
                    <a:lumMod val="20000"/>
                    <a:lumOff val="80000"/>
                  </a:schemeClr>
                </a:solidFill>
              </a:rPr>
              <a:t>Atlanta Hawks / Atlanta Dream</a:t>
            </a:r>
          </a:p>
          <a:p>
            <a:pPr>
              <a:lnSpc>
                <a:spcPct val="100000"/>
              </a:lnSpc>
            </a:pPr>
            <a:r>
              <a:rPr lang="en-US" sz="2000" dirty="0">
                <a:solidFill>
                  <a:schemeClr val="accent3">
                    <a:lumMod val="20000"/>
                    <a:lumOff val="80000"/>
                  </a:schemeClr>
                </a:solidFill>
              </a:rPr>
              <a:t>Gemini Foundation</a:t>
            </a:r>
          </a:p>
          <a:p>
            <a:pPr>
              <a:lnSpc>
                <a:spcPct val="100000"/>
              </a:lnSpc>
            </a:pPr>
            <a:r>
              <a:rPr lang="en-US" sz="2000" dirty="0">
                <a:solidFill>
                  <a:schemeClr val="accent3">
                    <a:lumMod val="20000"/>
                    <a:lumOff val="80000"/>
                  </a:schemeClr>
                </a:solidFill>
              </a:rPr>
              <a:t>Five Below</a:t>
            </a:r>
          </a:p>
          <a:p>
            <a:pPr>
              <a:lnSpc>
                <a:spcPct val="100000"/>
              </a:lnSpc>
            </a:pPr>
            <a:r>
              <a:rPr lang="en-US" sz="2000" dirty="0">
                <a:solidFill>
                  <a:schemeClr val="accent3">
                    <a:lumMod val="20000"/>
                    <a:lumOff val="80000"/>
                  </a:schemeClr>
                </a:solidFill>
              </a:rPr>
              <a:t>Kellanova</a:t>
            </a:r>
          </a:p>
          <a:p>
            <a:pPr>
              <a:lnSpc>
                <a:spcPct val="100000"/>
              </a:lnSpc>
            </a:pPr>
            <a:r>
              <a:rPr lang="en-US" sz="2000" dirty="0">
                <a:solidFill>
                  <a:schemeClr val="accent3">
                    <a:lumMod val="20000"/>
                    <a:lumOff val="80000"/>
                  </a:schemeClr>
                </a:solidFill>
              </a:rPr>
              <a:t>Police Athletic League (PAL) Orlando, Florida</a:t>
            </a:r>
          </a:p>
          <a:p>
            <a:pPr>
              <a:lnSpc>
                <a:spcPct val="100000"/>
              </a:lnSpc>
            </a:pPr>
            <a:r>
              <a:rPr lang="en-US" sz="2000" dirty="0">
                <a:solidFill>
                  <a:schemeClr val="accent3">
                    <a:lumMod val="20000"/>
                    <a:lumOff val="80000"/>
                  </a:schemeClr>
                </a:solidFill>
              </a:rPr>
              <a:t>VanPelt Mason Holdings, LLC.</a:t>
            </a:r>
          </a:p>
          <a:p>
            <a:endParaRPr lang="en-US" sz="2000" dirty="0">
              <a:solidFill>
                <a:schemeClr val="accent3">
                  <a:lumMod val="20000"/>
                  <a:lumOff val="80000"/>
                </a:schemeClr>
              </a:solidFill>
            </a:endParaRPr>
          </a:p>
          <a:p>
            <a:endParaRPr lang="en-US" sz="2000" dirty="0">
              <a:solidFill>
                <a:schemeClr val="accent3">
                  <a:lumMod val="20000"/>
                  <a:lumOff val="80000"/>
                </a:schemeClr>
              </a:solidFill>
            </a:endParaRPr>
          </a:p>
        </p:txBody>
      </p:sp>
      <p:sp>
        <p:nvSpPr>
          <p:cNvPr id="3" name="Content Placeholder 3">
            <a:extLst>
              <a:ext uri="{FF2B5EF4-FFF2-40B4-BE49-F238E27FC236}">
                <a16:creationId xmlns:a16="http://schemas.microsoft.com/office/drawing/2014/main" id="{280BA7B1-DEEB-D133-93A4-E28F09935CCC}"/>
              </a:ext>
            </a:extLst>
          </p:cNvPr>
          <p:cNvSpPr txBox="1">
            <a:spLocks/>
          </p:cNvSpPr>
          <p:nvPr/>
        </p:nvSpPr>
        <p:spPr>
          <a:xfrm>
            <a:off x="6324600" y="1457416"/>
            <a:ext cx="5867400" cy="2352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a:lnSpc>
                <a:spcPct val="100000"/>
              </a:lnSpc>
            </a:pPr>
            <a:r>
              <a:rPr lang="en-US" sz="2000" dirty="0">
                <a:solidFill>
                  <a:schemeClr val="accent3">
                    <a:lumMod val="20000"/>
                    <a:lumOff val="80000"/>
                  </a:schemeClr>
                </a:solidFill>
              </a:rPr>
              <a:t>Fleur De Lys Hotel, Dakar, Senegal</a:t>
            </a:r>
          </a:p>
          <a:p>
            <a:pPr>
              <a:lnSpc>
                <a:spcPct val="100000"/>
              </a:lnSpc>
            </a:pPr>
            <a:r>
              <a:rPr lang="en-US" sz="2000" dirty="0">
                <a:solidFill>
                  <a:schemeClr val="accent3">
                    <a:lumMod val="20000"/>
                    <a:lumOff val="80000"/>
                  </a:schemeClr>
                </a:solidFill>
              </a:rPr>
              <a:t>NBBC – Nick Boniface Basketball Club</a:t>
            </a:r>
          </a:p>
          <a:p>
            <a:pPr>
              <a:lnSpc>
                <a:spcPct val="100000"/>
              </a:lnSpc>
            </a:pPr>
            <a:r>
              <a:rPr lang="en-US" sz="2000" dirty="0">
                <a:solidFill>
                  <a:schemeClr val="accent3">
                    <a:lumMod val="20000"/>
                    <a:lumOff val="80000"/>
                  </a:schemeClr>
                </a:solidFill>
              </a:rPr>
              <a:t>AdventHealth formally Florida Hospital</a:t>
            </a:r>
          </a:p>
          <a:p>
            <a:pPr>
              <a:lnSpc>
                <a:spcPct val="100000"/>
              </a:lnSpc>
            </a:pPr>
            <a:endParaRPr lang="en-US" sz="2000" dirty="0">
              <a:solidFill>
                <a:schemeClr val="accent3">
                  <a:lumMod val="20000"/>
                  <a:lumOff val="80000"/>
                </a:schemeClr>
              </a:solidFill>
            </a:endParaRPr>
          </a:p>
          <a:p>
            <a:endParaRPr lang="en-US" sz="2000" dirty="0">
              <a:solidFill>
                <a:schemeClr val="accent3">
                  <a:lumMod val="20000"/>
                  <a:lumOff val="80000"/>
                </a:schemeClr>
              </a:solidFill>
            </a:endParaRPr>
          </a:p>
          <a:p>
            <a:endParaRPr lang="en-US" sz="2000" dirty="0">
              <a:solidFill>
                <a:schemeClr val="accent3">
                  <a:lumMod val="20000"/>
                  <a:lumOff val="80000"/>
                </a:schemeClr>
              </a:solidFill>
            </a:endParaRPr>
          </a:p>
        </p:txBody>
      </p:sp>
    </p:spTree>
    <p:extLst>
      <p:ext uri="{BB962C8B-B14F-4D97-AF65-F5344CB8AC3E}">
        <p14:creationId xmlns:p14="http://schemas.microsoft.com/office/powerpoint/2010/main" val="230728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3ACC835E-9B24-4236-9D09-45CD942112CE}"/>
              </a:ext>
            </a:extLst>
          </p:cNvPr>
          <p:cNvSpPr txBox="1">
            <a:spLocks/>
          </p:cNvSpPr>
          <p:nvPr/>
        </p:nvSpPr>
        <p:spPr>
          <a:xfrm>
            <a:off x="3048000" y="6400800"/>
            <a:ext cx="4953684"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Basketball Camps - Dakar, Senegal</a:t>
            </a:r>
          </a:p>
        </p:txBody>
      </p:sp>
      <p:sp>
        <p:nvSpPr>
          <p:cNvPr id="23" name="Title 1">
            <a:extLst>
              <a:ext uri="{FF2B5EF4-FFF2-40B4-BE49-F238E27FC236}">
                <a16:creationId xmlns:a16="http://schemas.microsoft.com/office/drawing/2014/main" id="{A9C4AB57-C8C3-4045-81E7-2796E17527F1}"/>
              </a:ext>
            </a:extLst>
          </p:cNvPr>
          <p:cNvSpPr txBox="1">
            <a:spLocks/>
          </p:cNvSpPr>
          <p:nvPr/>
        </p:nvSpPr>
        <p:spPr>
          <a:xfrm>
            <a:off x="144284" y="95326"/>
            <a:ext cx="4620804" cy="914399"/>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solidFill>
                  <a:schemeClr val="accent3">
                    <a:lumMod val="20000"/>
                    <a:lumOff val="80000"/>
                  </a:schemeClr>
                </a:solidFill>
              </a:rPr>
              <a:t>FTA International</a:t>
            </a:r>
          </a:p>
        </p:txBody>
      </p:sp>
      <p:pic>
        <p:nvPicPr>
          <p:cNvPr id="42" name="Picture 41">
            <a:extLst>
              <a:ext uri="{FF2B5EF4-FFF2-40B4-BE49-F238E27FC236}">
                <a16:creationId xmlns:a16="http://schemas.microsoft.com/office/drawing/2014/main" id="{6F306AF1-61AD-4004-95FF-15F573A17CF3}"/>
              </a:ext>
            </a:extLst>
          </p:cNvPr>
          <p:cNvPicPr>
            <a:picLocks noChangeAspect="1"/>
          </p:cNvPicPr>
          <p:nvPr/>
        </p:nvPicPr>
        <p:blipFill>
          <a:blip r:embed="rId2"/>
          <a:stretch>
            <a:fillRect/>
          </a:stretch>
        </p:blipFill>
        <p:spPr>
          <a:xfrm>
            <a:off x="7109030" y="838200"/>
            <a:ext cx="4701970" cy="2725667"/>
          </a:xfrm>
          <a:prstGeom prst="rect">
            <a:avLst/>
          </a:prstGeom>
        </p:spPr>
      </p:pic>
      <p:pic>
        <p:nvPicPr>
          <p:cNvPr id="2" name="Picture 1">
            <a:extLst>
              <a:ext uri="{FF2B5EF4-FFF2-40B4-BE49-F238E27FC236}">
                <a16:creationId xmlns:a16="http://schemas.microsoft.com/office/drawing/2014/main" id="{EFF28BE9-E78F-4005-9C87-AA80D249239A}"/>
              </a:ext>
            </a:extLst>
          </p:cNvPr>
          <p:cNvPicPr>
            <a:picLocks noChangeAspect="1"/>
          </p:cNvPicPr>
          <p:nvPr/>
        </p:nvPicPr>
        <p:blipFill>
          <a:blip r:embed="rId3"/>
          <a:stretch>
            <a:fillRect/>
          </a:stretch>
        </p:blipFill>
        <p:spPr>
          <a:xfrm>
            <a:off x="5410200" y="3788900"/>
            <a:ext cx="2162980" cy="2611900"/>
          </a:xfrm>
          <a:prstGeom prst="rect">
            <a:avLst/>
          </a:prstGeom>
        </p:spPr>
      </p:pic>
      <p:pic>
        <p:nvPicPr>
          <p:cNvPr id="3" name="Picture 2">
            <a:extLst>
              <a:ext uri="{FF2B5EF4-FFF2-40B4-BE49-F238E27FC236}">
                <a16:creationId xmlns:a16="http://schemas.microsoft.com/office/drawing/2014/main" id="{0F01A591-20A5-4556-80E0-4ACBDDDFBEBA}"/>
              </a:ext>
            </a:extLst>
          </p:cNvPr>
          <p:cNvPicPr>
            <a:picLocks noChangeAspect="1"/>
          </p:cNvPicPr>
          <p:nvPr/>
        </p:nvPicPr>
        <p:blipFill>
          <a:blip r:embed="rId4"/>
          <a:stretch>
            <a:fillRect/>
          </a:stretch>
        </p:blipFill>
        <p:spPr>
          <a:xfrm>
            <a:off x="7721015" y="3788901"/>
            <a:ext cx="4089985" cy="2611899"/>
          </a:xfrm>
          <a:prstGeom prst="rect">
            <a:avLst/>
          </a:prstGeom>
        </p:spPr>
      </p:pic>
      <p:pic>
        <p:nvPicPr>
          <p:cNvPr id="4" name="Picture 3">
            <a:extLst>
              <a:ext uri="{FF2B5EF4-FFF2-40B4-BE49-F238E27FC236}">
                <a16:creationId xmlns:a16="http://schemas.microsoft.com/office/drawing/2014/main" id="{1FEEF4DC-B668-40F3-A6D2-FBF8AEC590D3}"/>
              </a:ext>
            </a:extLst>
          </p:cNvPr>
          <p:cNvPicPr>
            <a:picLocks noChangeAspect="1"/>
          </p:cNvPicPr>
          <p:nvPr/>
        </p:nvPicPr>
        <p:blipFill>
          <a:blip r:embed="rId5"/>
          <a:stretch>
            <a:fillRect/>
          </a:stretch>
        </p:blipFill>
        <p:spPr>
          <a:xfrm>
            <a:off x="152400" y="867670"/>
            <a:ext cx="4503886" cy="2725667"/>
          </a:xfrm>
          <a:prstGeom prst="rect">
            <a:avLst/>
          </a:prstGeom>
        </p:spPr>
      </p:pic>
      <p:pic>
        <p:nvPicPr>
          <p:cNvPr id="5" name="Picture 4">
            <a:extLst>
              <a:ext uri="{FF2B5EF4-FFF2-40B4-BE49-F238E27FC236}">
                <a16:creationId xmlns:a16="http://schemas.microsoft.com/office/drawing/2014/main" id="{0BB542F8-0D85-4FE2-B2BD-C410FAE45746}"/>
              </a:ext>
            </a:extLst>
          </p:cNvPr>
          <p:cNvPicPr>
            <a:picLocks noChangeAspect="1"/>
          </p:cNvPicPr>
          <p:nvPr/>
        </p:nvPicPr>
        <p:blipFill>
          <a:blip r:embed="rId6"/>
          <a:stretch>
            <a:fillRect/>
          </a:stretch>
        </p:blipFill>
        <p:spPr>
          <a:xfrm>
            <a:off x="4783891" y="872152"/>
            <a:ext cx="2226509" cy="2725667"/>
          </a:xfrm>
          <a:prstGeom prst="rect">
            <a:avLst/>
          </a:prstGeom>
        </p:spPr>
      </p:pic>
      <p:pic>
        <p:nvPicPr>
          <p:cNvPr id="7" name="Picture 6">
            <a:extLst>
              <a:ext uri="{FF2B5EF4-FFF2-40B4-BE49-F238E27FC236}">
                <a16:creationId xmlns:a16="http://schemas.microsoft.com/office/drawing/2014/main" id="{8A8B07EB-6D1A-4375-B981-76DE8531A151}"/>
              </a:ext>
            </a:extLst>
          </p:cNvPr>
          <p:cNvPicPr>
            <a:picLocks noChangeAspect="1"/>
          </p:cNvPicPr>
          <p:nvPr/>
        </p:nvPicPr>
        <p:blipFill>
          <a:blip r:embed="rId7"/>
          <a:stretch>
            <a:fillRect/>
          </a:stretch>
        </p:blipFill>
        <p:spPr>
          <a:xfrm>
            <a:off x="152400" y="3788901"/>
            <a:ext cx="5124052" cy="2611899"/>
          </a:xfrm>
          <a:prstGeom prst="rect">
            <a:avLst/>
          </a:prstGeom>
        </p:spPr>
      </p:pic>
    </p:spTree>
    <p:extLst>
      <p:ext uri="{BB962C8B-B14F-4D97-AF65-F5344CB8AC3E}">
        <p14:creationId xmlns:p14="http://schemas.microsoft.com/office/powerpoint/2010/main" val="344007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93F9BF9F-6392-4647-A16B-92176A7063B5}"/>
              </a:ext>
            </a:extLst>
          </p:cNvPr>
          <p:cNvSpPr txBox="1">
            <a:spLocks/>
          </p:cNvSpPr>
          <p:nvPr/>
        </p:nvSpPr>
        <p:spPr>
          <a:xfrm>
            <a:off x="3465428" y="3117155"/>
            <a:ext cx="5261142"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YMCA Women's U18 - Helsinki, Finland</a:t>
            </a:r>
          </a:p>
        </p:txBody>
      </p:sp>
      <p:sp>
        <p:nvSpPr>
          <p:cNvPr id="9" name="Text Placeholder 2">
            <a:extLst>
              <a:ext uri="{FF2B5EF4-FFF2-40B4-BE49-F238E27FC236}">
                <a16:creationId xmlns:a16="http://schemas.microsoft.com/office/drawing/2014/main" id="{3ACC835E-9B24-4236-9D09-45CD942112CE}"/>
              </a:ext>
            </a:extLst>
          </p:cNvPr>
          <p:cNvSpPr txBox="1">
            <a:spLocks/>
          </p:cNvSpPr>
          <p:nvPr/>
        </p:nvSpPr>
        <p:spPr>
          <a:xfrm>
            <a:off x="1469138" y="6248400"/>
            <a:ext cx="8692104"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Guadeloupe Women’s Masters National Team - Helsinki, Finland</a:t>
            </a:r>
          </a:p>
        </p:txBody>
      </p:sp>
      <p:sp>
        <p:nvSpPr>
          <p:cNvPr id="23" name="Title 1">
            <a:extLst>
              <a:ext uri="{FF2B5EF4-FFF2-40B4-BE49-F238E27FC236}">
                <a16:creationId xmlns:a16="http://schemas.microsoft.com/office/drawing/2014/main" id="{A9C4AB57-C8C3-4045-81E7-2796E17527F1}"/>
              </a:ext>
            </a:extLst>
          </p:cNvPr>
          <p:cNvSpPr txBox="1">
            <a:spLocks/>
          </p:cNvSpPr>
          <p:nvPr/>
        </p:nvSpPr>
        <p:spPr>
          <a:xfrm>
            <a:off x="144284" y="95326"/>
            <a:ext cx="4620804" cy="914399"/>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solidFill>
                  <a:schemeClr val="accent3">
                    <a:lumMod val="20000"/>
                    <a:lumOff val="80000"/>
                  </a:schemeClr>
                </a:solidFill>
              </a:rPr>
              <a:t>FTA International</a:t>
            </a:r>
          </a:p>
        </p:txBody>
      </p:sp>
      <p:pic>
        <p:nvPicPr>
          <p:cNvPr id="10" name="Picture 9">
            <a:extLst>
              <a:ext uri="{FF2B5EF4-FFF2-40B4-BE49-F238E27FC236}">
                <a16:creationId xmlns:a16="http://schemas.microsoft.com/office/drawing/2014/main" id="{434C18F1-4B46-4922-BBD8-D8729829983A}"/>
              </a:ext>
            </a:extLst>
          </p:cNvPr>
          <p:cNvPicPr>
            <a:picLocks noChangeAspect="1"/>
          </p:cNvPicPr>
          <p:nvPr/>
        </p:nvPicPr>
        <p:blipFill>
          <a:blip r:embed="rId2"/>
          <a:stretch>
            <a:fillRect/>
          </a:stretch>
        </p:blipFill>
        <p:spPr>
          <a:xfrm>
            <a:off x="1310265" y="3624196"/>
            <a:ext cx="4328535" cy="2700404"/>
          </a:xfrm>
          <a:prstGeom prst="rect">
            <a:avLst/>
          </a:prstGeom>
        </p:spPr>
      </p:pic>
      <p:pic>
        <p:nvPicPr>
          <p:cNvPr id="47" name="Picture 46">
            <a:extLst>
              <a:ext uri="{FF2B5EF4-FFF2-40B4-BE49-F238E27FC236}">
                <a16:creationId xmlns:a16="http://schemas.microsoft.com/office/drawing/2014/main" id="{7817C625-8417-4852-B02D-F62DC7CC79F1}"/>
              </a:ext>
            </a:extLst>
          </p:cNvPr>
          <p:cNvPicPr>
            <a:picLocks noChangeAspect="1"/>
          </p:cNvPicPr>
          <p:nvPr/>
        </p:nvPicPr>
        <p:blipFill>
          <a:blip r:embed="rId3"/>
          <a:stretch>
            <a:fillRect/>
          </a:stretch>
        </p:blipFill>
        <p:spPr>
          <a:xfrm>
            <a:off x="7821831" y="894791"/>
            <a:ext cx="4141569" cy="2212890"/>
          </a:xfrm>
          <a:prstGeom prst="rect">
            <a:avLst/>
          </a:prstGeom>
        </p:spPr>
      </p:pic>
      <p:pic>
        <p:nvPicPr>
          <p:cNvPr id="48" name="Picture 47">
            <a:extLst>
              <a:ext uri="{FF2B5EF4-FFF2-40B4-BE49-F238E27FC236}">
                <a16:creationId xmlns:a16="http://schemas.microsoft.com/office/drawing/2014/main" id="{19D00040-B3F6-4211-A8FA-6BC27F519793}"/>
              </a:ext>
            </a:extLst>
          </p:cNvPr>
          <p:cNvPicPr>
            <a:picLocks noChangeAspect="1"/>
          </p:cNvPicPr>
          <p:nvPr/>
        </p:nvPicPr>
        <p:blipFill>
          <a:blip r:embed="rId4"/>
          <a:stretch>
            <a:fillRect/>
          </a:stretch>
        </p:blipFill>
        <p:spPr>
          <a:xfrm>
            <a:off x="4099184" y="894791"/>
            <a:ext cx="3597016" cy="2251401"/>
          </a:xfrm>
          <a:prstGeom prst="rect">
            <a:avLst/>
          </a:prstGeom>
        </p:spPr>
      </p:pic>
      <p:pic>
        <p:nvPicPr>
          <p:cNvPr id="50" name="Picture 49">
            <a:extLst>
              <a:ext uri="{FF2B5EF4-FFF2-40B4-BE49-F238E27FC236}">
                <a16:creationId xmlns:a16="http://schemas.microsoft.com/office/drawing/2014/main" id="{F0E7BE78-4EE2-4895-A55E-BE7F9F4E9D9A}"/>
              </a:ext>
            </a:extLst>
          </p:cNvPr>
          <p:cNvPicPr>
            <a:picLocks noChangeAspect="1"/>
          </p:cNvPicPr>
          <p:nvPr/>
        </p:nvPicPr>
        <p:blipFill>
          <a:blip r:embed="rId5"/>
          <a:stretch>
            <a:fillRect/>
          </a:stretch>
        </p:blipFill>
        <p:spPr>
          <a:xfrm>
            <a:off x="84907" y="897240"/>
            <a:ext cx="3861877" cy="2250658"/>
          </a:xfrm>
          <a:prstGeom prst="rect">
            <a:avLst/>
          </a:prstGeom>
        </p:spPr>
      </p:pic>
      <p:pic>
        <p:nvPicPr>
          <p:cNvPr id="51" name="Picture 50">
            <a:extLst>
              <a:ext uri="{FF2B5EF4-FFF2-40B4-BE49-F238E27FC236}">
                <a16:creationId xmlns:a16="http://schemas.microsoft.com/office/drawing/2014/main" id="{00084743-7F76-405B-AD8C-1261CF3652DD}"/>
              </a:ext>
            </a:extLst>
          </p:cNvPr>
          <p:cNvPicPr>
            <a:picLocks noChangeAspect="1"/>
          </p:cNvPicPr>
          <p:nvPr/>
        </p:nvPicPr>
        <p:blipFill>
          <a:blip r:embed="rId6"/>
          <a:stretch>
            <a:fillRect/>
          </a:stretch>
        </p:blipFill>
        <p:spPr>
          <a:xfrm>
            <a:off x="5791200" y="3678473"/>
            <a:ext cx="4141569" cy="2646127"/>
          </a:xfrm>
          <a:prstGeom prst="rect">
            <a:avLst/>
          </a:prstGeom>
        </p:spPr>
      </p:pic>
    </p:spTree>
    <p:extLst>
      <p:ext uri="{BB962C8B-B14F-4D97-AF65-F5344CB8AC3E}">
        <p14:creationId xmlns:p14="http://schemas.microsoft.com/office/powerpoint/2010/main" val="386060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3ACC835E-9B24-4236-9D09-45CD942112CE}"/>
              </a:ext>
            </a:extLst>
          </p:cNvPr>
          <p:cNvSpPr txBox="1">
            <a:spLocks/>
          </p:cNvSpPr>
          <p:nvPr/>
        </p:nvSpPr>
        <p:spPr>
          <a:xfrm>
            <a:off x="85550" y="5177270"/>
            <a:ext cx="4950943" cy="852147"/>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World Masters USA Team Members - Montecatini, Italy</a:t>
            </a:r>
          </a:p>
        </p:txBody>
      </p:sp>
      <p:sp>
        <p:nvSpPr>
          <p:cNvPr id="23" name="Title 1">
            <a:extLst>
              <a:ext uri="{FF2B5EF4-FFF2-40B4-BE49-F238E27FC236}">
                <a16:creationId xmlns:a16="http://schemas.microsoft.com/office/drawing/2014/main" id="{A9C4AB57-C8C3-4045-81E7-2796E17527F1}"/>
              </a:ext>
            </a:extLst>
          </p:cNvPr>
          <p:cNvSpPr txBox="1">
            <a:spLocks/>
          </p:cNvSpPr>
          <p:nvPr/>
        </p:nvSpPr>
        <p:spPr>
          <a:xfrm>
            <a:off x="144284" y="95326"/>
            <a:ext cx="4620804" cy="914399"/>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solidFill>
                  <a:schemeClr val="accent3">
                    <a:lumMod val="20000"/>
                    <a:lumOff val="80000"/>
                  </a:schemeClr>
                </a:solidFill>
              </a:rPr>
              <a:t>FTA International</a:t>
            </a:r>
          </a:p>
        </p:txBody>
      </p:sp>
      <p:sp>
        <p:nvSpPr>
          <p:cNvPr id="25" name="Text Placeholder 2">
            <a:extLst>
              <a:ext uri="{FF2B5EF4-FFF2-40B4-BE49-F238E27FC236}">
                <a16:creationId xmlns:a16="http://schemas.microsoft.com/office/drawing/2014/main" id="{49CBF865-545F-437E-A2EA-8796D9D37C51}"/>
              </a:ext>
            </a:extLst>
          </p:cNvPr>
          <p:cNvSpPr txBox="1">
            <a:spLocks/>
          </p:cNvSpPr>
          <p:nvPr/>
        </p:nvSpPr>
        <p:spPr>
          <a:xfrm>
            <a:off x="5282006" y="5186888"/>
            <a:ext cx="3180432" cy="457200"/>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Head Coach - Queensland, Australia</a:t>
            </a:r>
          </a:p>
        </p:txBody>
      </p:sp>
      <p:pic>
        <p:nvPicPr>
          <p:cNvPr id="44" name="Picture 43">
            <a:extLst>
              <a:ext uri="{FF2B5EF4-FFF2-40B4-BE49-F238E27FC236}">
                <a16:creationId xmlns:a16="http://schemas.microsoft.com/office/drawing/2014/main" id="{6142BD1D-0029-42FA-AC2F-FD99E3B03D14}"/>
              </a:ext>
            </a:extLst>
          </p:cNvPr>
          <p:cNvPicPr>
            <a:picLocks noChangeAspect="1"/>
          </p:cNvPicPr>
          <p:nvPr/>
        </p:nvPicPr>
        <p:blipFill>
          <a:blip r:embed="rId2"/>
          <a:stretch>
            <a:fillRect/>
          </a:stretch>
        </p:blipFill>
        <p:spPr>
          <a:xfrm>
            <a:off x="5410200" y="2231199"/>
            <a:ext cx="2971800" cy="2946071"/>
          </a:xfrm>
          <a:prstGeom prst="rect">
            <a:avLst/>
          </a:prstGeom>
        </p:spPr>
      </p:pic>
      <p:pic>
        <p:nvPicPr>
          <p:cNvPr id="45" name="Picture 44">
            <a:extLst>
              <a:ext uri="{FF2B5EF4-FFF2-40B4-BE49-F238E27FC236}">
                <a16:creationId xmlns:a16="http://schemas.microsoft.com/office/drawing/2014/main" id="{F83B31AE-E2B1-47C6-BB63-B06786E0C6F3}"/>
              </a:ext>
            </a:extLst>
          </p:cNvPr>
          <p:cNvPicPr>
            <a:picLocks noChangeAspect="1"/>
          </p:cNvPicPr>
          <p:nvPr/>
        </p:nvPicPr>
        <p:blipFill>
          <a:blip r:embed="rId3"/>
          <a:stretch>
            <a:fillRect/>
          </a:stretch>
        </p:blipFill>
        <p:spPr>
          <a:xfrm>
            <a:off x="198623" y="2262545"/>
            <a:ext cx="4754377" cy="2924343"/>
          </a:xfrm>
          <a:prstGeom prst="rect">
            <a:avLst/>
          </a:prstGeom>
        </p:spPr>
      </p:pic>
      <p:pic>
        <p:nvPicPr>
          <p:cNvPr id="2" name="Picture 1">
            <a:extLst>
              <a:ext uri="{FF2B5EF4-FFF2-40B4-BE49-F238E27FC236}">
                <a16:creationId xmlns:a16="http://schemas.microsoft.com/office/drawing/2014/main" id="{253802D3-0BCD-480C-848B-D534C5E97CA2}"/>
              </a:ext>
            </a:extLst>
          </p:cNvPr>
          <p:cNvPicPr>
            <a:picLocks noChangeAspect="1"/>
          </p:cNvPicPr>
          <p:nvPr/>
        </p:nvPicPr>
        <p:blipFill>
          <a:blip r:embed="rId4"/>
          <a:stretch>
            <a:fillRect/>
          </a:stretch>
        </p:blipFill>
        <p:spPr>
          <a:xfrm>
            <a:off x="9133235" y="548698"/>
            <a:ext cx="2554217" cy="4615411"/>
          </a:xfrm>
          <a:prstGeom prst="rect">
            <a:avLst/>
          </a:prstGeom>
        </p:spPr>
      </p:pic>
      <p:sp>
        <p:nvSpPr>
          <p:cNvPr id="12" name="Text Placeholder 2">
            <a:extLst>
              <a:ext uri="{FF2B5EF4-FFF2-40B4-BE49-F238E27FC236}">
                <a16:creationId xmlns:a16="http://schemas.microsoft.com/office/drawing/2014/main" id="{6C67EEB4-8AB4-4F39-8702-8DD3F06C924C}"/>
              </a:ext>
            </a:extLst>
          </p:cNvPr>
          <p:cNvSpPr txBox="1">
            <a:spLocks/>
          </p:cNvSpPr>
          <p:nvPr/>
        </p:nvSpPr>
        <p:spPr>
          <a:xfrm>
            <a:off x="8933488" y="5186888"/>
            <a:ext cx="2953712" cy="832912"/>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solidFill>
                  <a:schemeClr val="accent3">
                    <a:lumMod val="20000"/>
                    <a:lumOff val="80000"/>
                  </a:schemeClr>
                </a:solidFill>
              </a:rPr>
              <a:t>USA World Masters – Orlando, FL</a:t>
            </a:r>
          </a:p>
        </p:txBody>
      </p:sp>
    </p:spTree>
    <p:extLst>
      <p:ext uri="{BB962C8B-B14F-4D97-AF65-F5344CB8AC3E}">
        <p14:creationId xmlns:p14="http://schemas.microsoft.com/office/powerpoint/2010/main" val="31316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940"/>
            <a:ext cx="3733800" cy="914399"/>
          </a:xfrm>
        </p:spPr>
        <p:txBody>
          <a:bodyPr/>
          <a:lstStyle/>
          <a:p>
            <a:r>
              <a:rPr lang="en-US" dirty="0">
                <a:solidFill>
                  <a:schemeClr val="accent3">
                    <a:lumMod val="20000"/>
                    <a:lumOff val="80000"/>
                  </a:schemeClr>
                </a:solidFill>
              </a:rPr>
              <a:t>FTA National</a:t>
            </a:r>
          </a:p>
        </p:txBody>
      </p:sp>
      <p:sp>
        <p:nvSpPr>
          <p:cNvPr id="8" name="Text Placeholder 7">
            <a:extLst>
              <a:ext uri="{FF2B5EF4-FFF2-40B4-BE49-F238E27FC236}">
                <a16:creationId xmlns:a16="http://schemas.microsoft.com/office/drawing/2014/main" id="{EAE2C6B8-AC65-463F-ACB6-F3E0A55EAA7F}"/>
              </a:ext>
            </a:extLst>
          </p:cNvPr>
          <p:cNvSpPr>
            <a:spLocks noGrp="1"/>
          </p:cNvSpPr>
          <p:nvPr>
            <p:ph type="body" idx="1"/>
          </p:nvPr>
        </p:nvSpPr>
        <p:spPr>
          <a:xfrm>
            <a:off x="5638800" y="3285036"/>
            <a:ext cx="6427696" cy="457200"/>
          </a:xfrm>
        </p:spPr>
        <p:txBody>
          <a:bodyPr>
            <a:normAutofit fontScale="92500"/>
          </a:bodyPr>
          <a:lstStyle/>
          <a:p>
            <a:r>
              <a:rPr lang="en-US" dirty="0">
                <a:solidFill>
                  <a:schemeClr val="accent3">
                    <a:lumMod val="20000"/>
                    <a:lumOff val="80000"/>
                  </a:schemeClr>
                </a:solidFill>
              </a:rPr>
              <a:t>Sonny Parker Camp Washington Park - Chicago, IL</a:t>
            </a:r>
          </a:p>
        </p:txBody>
      </p:sp>
      <p:sp>
        <p:nvSpPr>
          <p:cNvPr id="12" name="Text Placeholder 7">
            <a:extLst>
              <a:ext uri="{FF2B5EF4-FFF2-40B4-BE49-F238E27FC236}">
                <a16:creationId xmlns:a16="http://schemas.microsoft.com/office/drawing/2014/main" id="{9802034E-C11F-40A2-AE00-FEA5A17A5BC7}"/>
              </a:ext>
            </a:extLst>
          </p:cNvPr>
          <p:cNvSpPr txBox="1">
            <a:spLocks/>
          </p:cNvSpPr>
          <p:nvPr/>
        </p:nvSpPr>
        <p:spPr>
          <a:xfrm>
            <a:off x="3352800" y="6468564"/>
            <a:ext cx="6248400" cy="45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accent3">
                    <a:lumMod val="20000"/>
                    <a:lumOff val="80000"/>
                  </a:schemeClr>
                </a:solidFill>
              </a:rPr>
              <a:t>Johnson Ferry Christian Academy - Atlanta, GA</a:t>
            </a:r>
          </a:p>
        </p:txBody>
      </p:sp>
      <p:sp>
        <p:nvSpPr>
          <p:cNvPr id="14" name="Text Placeholder 7">
            <a:extLst>
              <a:ext uri="{FF2B5EF4-FFF2-40B4-BE49-F238E27FC236}">
                <a16:creationId xmlns:a16="http://schemas.microsoft.com/office/drawing/2014/main" id="{7038EF6E-9D15-4324-A276-68A3E59019A5}"/>
              </a:ext>
            </a:extLst>
          </p:cNvPr>
          <p:cNvSpPr txBox="1">
            <a:spLocks/>
          </p:cNvSpPr>
          <p:nvPr/>
        </p:nvSpPr>
        <p:spPr>
          <a:xfrm>
            <a:off x="309563" y="3352800"/>
            <a:ext cx="5253037" cy="457200"/>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accent3">
                    <a:lumMod val="20000"/>
                    <a:lumOff val="80000"/>
                  </a:schemeClr>
                </a:solidFill>
              </a:rPr>
              <a:t>Judah Christian High School -  Champaign, IL</a:t>
            </a:r>
          </a:p>
        </p:txBody>
      </p:sp>
      <p:pic>
        <p:nvPicPr>
          <p:cNvPr id="17" name="Picture 16">
            <a:extLst>
              <a:ext uri="{FF2B5EF4-FFF2-40B4-BE49-F238E27FC236}">
                <a16:creationId xmlns:a16="http://schemas.microsoft.com/office/drawing/2014/main" id="{B1D1D548-4345-4133-BBB6-EAC6CDDBAAB7}"/>
              </a:ext>
            </a:extLst>
          </p:cNvPr>
          <p:cNvPicPr>
            <a:picLocks noChangeAspect="1"/>
          </p:cNvPicPr>
          <p:nvPr/>
        </p:nvPicPr>
        <p:blipFill>
          <a:blip r:embed="rId2"/>
          <a:stretch>
            <a:fillRect/>
          </a:stretch>
        </p:blipFill>
        <p:spPr>
          <a:xfrm>
            <a:off x="6781800" y="3657600"/>
            <a:ext cx="4572000" cy="2810964"/>
          </a:xfrm>
          <a:prstGeom prst="rect">
            <a:avLst/>
          </a:prstGeom>
        </p:spPr>
      </p:pic>
      <p:pic>
        <p:nvPicPr>
          <p:cNvPr id="19" name="Picture 18">
            <a:extLst>
              <a:ext uri="{FF2B5EF4-FFF2-40B4-BE49-F238E27FC236}">
                <a16:creationId xmlns:a16="http://schemas.microsoft.com/office/drawing/2014/main" id="{453387A6-912D-4A34-9F44-0BB45AEE5566}"/>
              </a:ext>
            </a:extLst>
          </p:cNvPr>
          <p:cNvPicPr>
            <a:picLocks noChangeAspect="1"/>
          </p:cNvPicPr>
          <p:nvPr/>
        </p:nvPicPr>
        <p:blipFill>
          <a:blip r:embed="rId3"/>
          <a:stretch>
            <a:fillRect/>
          </a:stretch>
        </p:blipFill>
        <p:spPr>
          <a:xfrm>
            <a:off x="685800" y="3673033"/>
            <a:ext cx="5938837" cy="2803967"/>
          </a:xfrm>
          <a:prstGeom prst="rect">
            <a:avLst/>
          </a:prstGeom>
        </p:spPr>
      </p:pic>
      <p:pic>
        <p:nvPicPr>
          <p:cNvPr id="20" name="Picture 19">
            <a:extLst>
              <a:ext uri="{FF2B5EF4-FFF2-40B4-BE49-F238E27FC236}">
                <a16:creationId xmlns:a16="http://schemas.microsoft.com/office/drawing/2014/main" id="{0FE908AB-3C0A-409E-8429-48432B354E6F}"/>
              </a:ext>
            </a:extLst>
          </p:cNvPr>
          <p:cNvPicPr>
            <a:picLocks noChangeAspect="1"/>
          </p:cNvPicPr>
          <p:nvPr/>
        </p:nvPicPr>
        <p:blipFill>
          <a:blip r:embed="rId4"/>
          <a:stretch>
            <a:fillRect/>
          </a:stretch>
        </p:blipFill>
        <p:spPr>
          <a:xfrm>
            <a:off x="834466" y="900777"/>
            <a:ext cx="4042334" cy="2452023"/>
          </a:xfrm>
          <a:prstGeom prst="rect">
            <a:avLst/>
          </a:prstGeom>
        </p:spPr>
      </p:pic>
      <p:pic>
        <p:nvPicPr>
          <p:cNvPr id="21" name="Picture 20">
            <a:extLst>
              <a:ext uri="{FF2B5EF4-FFF2-40B4-BE49-F238E27FC236}">
                <a16:creationId xmlns:a16="http://schemas.microsoft.com/office/drawing/2014/main" id="{B1127BCD-23A9-41B1-9EAC-7E9695DA6190}"/>
              </a:ext>
            </a:extLst>
          </p:cNvPr>
          <p:cNvPicPr>
            <a:picLocks noChangeAspect="1"/>
          </p:cNvPicPr>
          <p:nvPr/>
        </p:nvPicPr>
        <p:blipFill>
          <a:blip r:embed="rId5"/>
          <a:stretch>
            <a:fillRect/>
          </a:stretch>
        </p:blipFill>
        <p:spPr>
          <a:xfrm>
            <a:off x="5899745" y="883350"/>
            <a:ext cx="5301655" cy="2468012"/>
          </a:xfrm>
          <a:prstGeom prst="rect">
            <a:avLst/>
          </a:prstGeom>
        </p:spPr>
      </p:pic>
    </p:spTree>
    <p:extLst>
      <p:ext uri="{BB962C8B-B14F-4D97-AF65-F5344CB8AC3E}">
        <p14:creationId xmlns:p14="http://schemas.microsoft.com/office/powerpoint/2010/main" val="299311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sketball 16x9">
  <a:themeElements>
    <a:clrScheme name="Basketball">
      <a:dk1>
        <a:sysClr val="windowText" lastClr="000000"/>
      </a:dk1>
      <a:lt1>
        <a:sysClr val="window" lastClr="FFFFFF"/>
      </a:lt1>
      <a:dk2>
        <a:srgbClr val="51270B"/>
      </a:dk2>
      <a:lt2>
        <a:srgbClr val="CAAF92"/>
      </a:lt2>
      <a:accent1>
        <a:srgbClr val="8C061E"/>
      </a:accent1>
      <a:accent2>
        <a:srgbClr val="CD0205"/>
      </a:accent2>
      <a:accent3>
        <a:srgbClr val="D05002"/>
      </a:accent3>
      <a:accent4>
        <a:srgbClr val="052A5E"/>
      </a:accent4>
      <a:accent5>
        <a:srgbClr val="1A559C"/>
      </a:accent5>
      <a:accent6>
        <a:srgbClr val="156645"/>
      </a:accent6>
      <a:hlink>
        <a:srgbClr val="D05002"/>
      </a:hlink>
      <a:folHlink>
        <a:srgbClr val="808080"/>
      </a:folHlink>
    </a:clrScheme>
    <a:fontScheme name="Impact - Franklin Gothic Medium">
      <a:majorFont>
        <a:latin typeface="Impact"/>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ketball presentation (widescreen).potx" id="{CC5AF3F1-F1AD-46F5-B229-4E1329F06412}" vid="{B7E1BF64-2168-4738-AA42-CF7C9F7F9E95}"/>
    </a:ext>
  </a:extLst>
</a:theme>
</file>

<file path=ppt/theme/theme2.xml><?xml version="1.0" encoding="utf-8"?>
<a:theme xmlns:a="http://schemas.openxmlformats.org/drawingml/2006/main" name="Office Theme">
  <a:themeElements>
    <a:clrScheme name="Basketball">
      <a:dk1>
        <a:sysClr val="windowText" lastClr="000000"/>
      </a:dk1>
      <a:lt1>
        <a:sysClr val="window" lastClr="FFFFFF"/>
      </a:lt1>
      <a:dk2>
        <a:srgbClr val="51270B"/>
      </a:dk2>
      <a:lt2>
        <a:srgbClr val="CAAF92"/>
      </a:lt2>
      <a:accent1>
        <a:srgbClr val="8C061E"/>
      </a:accent1>
      <a:accent2>
        <a:srgbClr val="CD0205"/>
      </a:accent2>
      <a:accent3>
        <a:srgbClr val="D05002"/>
      </a:accent3>
      <a:accent4>
        <a:srgbClr val="052A5E"/>
      </a:accent4>
      <a:accent5>
        <a:srgbClr val="1A559C"/>
      </a:accent5>
      <a:accent6>
        <a:srgbClr val="156645"/>
      </a:accent6>
      <a:hlink>
        <a:srgbClr val="D05002"/>
      </a:hlink>
      <a:folHlink>
        <a:srgbClr val="808080"/>
      </a:folHlink>
    </a:clrScheme>
    <a:fontScheme name="Impact - Franklin Gothic Medium">
      <a:majorFont>
        <a:latin typeface="Impact"/>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asketball">
      <a:dk1>
        <a:sysClr val="windowText" lastClr="000000"/>
      </a:dk1>
      <a:lt1>
        <a:sysClr val="window" lastClr="FFFFFF"/>
      </a:lt1>
      <a:dk2>
        <a:srgbClr val="51270B"/>
      </a:dk2>
      <a:lt2>
        <a:srgbClr val="CAAF92"/>
      </a:lt2>
      <a:accent1>
        <a:srgbClr val="8C061E"/>
      </a:accent1>
      <a:accent2>
        <a:srgbClr val="CD0205"/>
      </a:accent2>
      <a:accent3>
        <a:srgbClr val="D05002"/>
      </a:accent3>
      <a:accent4>
        <a:srgbClr val="052A5E"/>
      </a:accent4>
      <a:accent5>
        <a:srgbClr val="1A559C"/>
      </a:accent5>
      <a:accent6>
        <a:srgbClr val="156645"/>
      </a:accent6>
      <a:hlink>
        <a:srgbClr val="D05002"/>
      </a:hlink>
      <a:folHlink>
        <a:srgbClr val="808080"/>
      </a:folHlink>
    </a:clrScheme>
    <a:fontScheme name="Impact - Franklin Gothic Medium">
      <a:majorFont>
        <a:latin typeface="Impact"/>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tf04001173</Template>
  <TotalTime>1818</TotalTime>
  <Words>1779</Words>
  <Application>Microsoft Office PowerPoint</Application>
  <PresentationFormat>Widescreen</PresentationFormat>
  <Paragraphs>165</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Blade Runner Movie Font</vt:lpstr>
      <vt:lpstr>Franklin Gothic Medium</vt:lpstr>
      <vt:lpstr>Impact</vt:lpstr>
      <vt:lpstr>Basketball 16x9</vt:lpstr>
      <vt:lpstr>Fundamental Training academy Fta</vt:lpstr>
      <vt:lpstr>MY WHY</vt:lpstr>
      <vt:lpstr>PowerPoint Presentation</vt:lpstr>
      <vt:lpstr>Goals and Objectives</vt:lpstr>
      <vt:lpstr>Current Sponsors</vt:lpstr>
      <vt:lpstr>PowerPoint Presentation</vt:lpstr>
      <vt:lpstr>PowerPoint Presentation</vt:lpstr>
      <vt:lpstr>PowerPoint Presentation</vt:lpstr>
      <vt:lpstr>FTA National</vt:lpstr>
      <vt:lpstr>FTA National</vt:lpstr>
      <vt:lpstr>FTA National</vt:lpstr>
      <vt:lpstr>FTA National</vt:lpstr>
      <vt:lpstr>FTA International Donations  Sports Apparel &amp; Educational Material – Dakar, Senegal</vt:lpstr>
      <vt:lpstr>PowerPoint Presentation</vt:lpstr>
      <vt:lpstr>Fundamental Training Academy Board Members</vt:lpstr>
      <vt:lpstr>PowerPoint Presentation</vt:lpstr>
      <vt:lpstr>PowerPoint Presentation</vt:lpstr>
      <vt:lpstr>CORPORATE FUNDING</vt:lpstr>
      <vt:lpstr>PowerPoint Presentation</vt:lpstr>
      <vt:lpstr>PowerPoint Presentation</vt:lpstr>
      <vt:lpstr>PowerPoint Presentation</vt:lpstr>
      <vt:lpstr>Fundamental Training Academy…  connecting the world one game at a time!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levi cobb</dc:creator>
  <cp:lastModifiedBy>levi cobb</cp:lastModifiedBy>
  <cp:revision>155</cp:revision>
  <dcterms:created xsi:type="dcterms:W3CDTF">2020-06-13T18:10:11Z</dcterms:created>
  <dcterms:modified xsi:type="dcterms:W3CDTF">2026-04-14T22:33:22Z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